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396" r:id="rId2"/>
    <p:sldId id="258" r:id="rId3"/>
    <p:sldId id="259" r:id="rId4"/>
    <p:sldId id="260" r:id="rId5"/>
    <p:sldId id="426" r:id="rId6"/>
    <p:sldId id="262" r:id="rId7"/>
    <p:sldId id="263" r:id="rId8"/>
    <p:sldId id="264" r:id="rId9"/>
    <p:sldId id="452" r:id="rId10"/>
    <p:sldId id="267" r:id="rId11"/>
    <p:sldId id="268" r:id="rId12"/>
    <p:sldId id="269" r:id="rId13"/>
    <p:sldId id="270" r:id="rId14"/>
    <p:sldId id="271" r:id="rId15"/>
    <p:sldId id="272" r:id="rId16"/>
    <p:sldId id="273" r:id="rId17"/>
    <p:sldId id="274" r:id="rId18"/>
    <p:sldId id="275" r:id="rId19"/>
    <p:sldId id="287" r:id="rId20"/>
    <p:sldId id="276" r:id="rId21"/>
    <p:sldId id="277" r:id="rId22"/>
    <p:sldId id="278" r:id="rId23"/>
    <p:sldId id="289" r:id="rId24"/>
    <p:sldId id="279" r:id="rId25"/>
    <p:sldId id="280" r:id="rId26"/>
    <p:sldId id="281" r:id="rId27"/>
    <p:sldId id="286" r:id="rId28"/>
    <p:sldId id="282" r:id="rId29"/>
    <p:sldId id="283" r:id="rId30"/>
    <p:sldId id="288" r:id="rId31"/>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8B00"/>
    <a:srgbClr val="FFE6AD"/>
    <a:srgbClr val="FEF0CB"/>
    <a:srgbClr val="E6E0EC"/>
    <a:srgbClr val="7F4C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816" y="-96"/>
      </p:cViewPr>
      <p:guideLst>
        <p:guide orient="horz" pos="153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E6D33D-C5F2-4576-A0E8-B5D68A1CD5B4}" type="datetimeFigureOut">
              <a:rPr lang="zh-CN" altLang="en-US" smtClean="0"/>
              <a:t>2019/4/22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521D0-8D0B-4247-BA01-025FB14BDCD7}" type="slidenum">
              <a:rPr lang="zh-CN" altLang="en-US" smtClean="0"/>
              <a:t>‹#›</a:t>
            </a:fld>
            <a:endParaRPr lang="zh-CN" altLang="en-US"/>
          </a:p>
        </p:txBody>
      </p:sp>
    </p:spTree>
    <p:extLst>
      <p:ext uri="{BB962C8B-B14F-4D97-AF65-F5344CB8AC3E}">
        <p14:creationId xmlns:p14="http://schemas.microsoft.com/office/powerpoint/2010/main" val="986913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AA06A2-900C-4F00-82EE-1BE7E9588231}" type="slidenum">
              <a:rPr lang="zh-CN" altLang="en-US" smtClean="0"/>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F742BB3-2166-4F08-880C-920268529764}" type="slidenum">
              <a:rPr lang="zh-CN" altLang="en-US" smtClean="0"/>
              <a:t>10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39521D0-8D0B-4247-BA01-025FB14BDCD7}" type="slidenum">
              <a:rPr lang="zh-CN" altLang="en-US" smtClean="0"/>
              <a:t>14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39521D0-8D0B-4247-BA01-025FB14BDCD7}" type="slidenum">
              <a:rPr lang="zh-CN" altLang="en-US" smtClean="0"/>
              <a:t>21</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AA06A2-900C-4F00-82EE-1BE7E9588231}" type="slidenum">
              <a:rPr lang="zh-CN" altLang="en-US" smtClean="0"/>
              <a:t>23</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AA06A2-900C-4F00-82EE-1BE7E9588231}" type="slidenum">
              <a:rPr lang="zh-CN" altLang="en-US" smtClean="0"/>
              <a:t>24</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AA06A2-900C-4F00-82EE-1BE7E9588231}" type="slidenum">
              <a:rPr lang="zh-CN" altLang="en-US" smtClean="0"/>
              <a:t>25</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4AA06A2-900C-4F00-82EE-1BE7E9588231}" type="slidenum">
              <a:rPr lang="zh-CN" altLang="en-US" smtClean="0"/>
              <a:t>26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67545" y="141480"/>
            <a:ext cx="8229057" cy="857430"/>
          </a:xfrm>
        </p:spPr>
        <p:txBody>
          <a:bodyPr/>
          <a:lstStyle/>
          <a:p>
            <a:r>
              <a:rPr lang="zh-CN" altLang="en-US" dirty="0" smtClean="0"/>
              <a:t>单击此处编辑母版标题样式</a:t>
            </a:r>
            <a:endParaRPr lang="zh-CN" altLang="en-US" dirty="0"/>
          </a:p>
        </p:txBody>
      </p:sp>
      <p:sp>
        <p:nvSpPr>
          <p:cNvPr id="4" name="Rectangle 4"/>
          <p:cNvSpPr>
            <a:spLocks noGrp="1" noChangeArrowheads="1"/>
          </p:cNvSpPr>
          <p:nvPr>
            <p:ph type="dt" sz="half" idx="10"/>
          </p:nvPr>
        </p:nvSpPr>
        <p:spPr/>
        <p:txBody>
          <a:bodyPr/>
          <a:lstStyle>
            <a:lvl1pPr>
              <a:defRPr/>
            </a:lvl1pPr>
          </a:lstStyle>
          <a:p>
            <a:fld id="{530820CF-B880-4189-942D-D702A7CBA730}" type="datetimeFigureOut">
              <a:rPr lang="zh-CN" altLang="en-US" smtClean="0"/>
              <a:t>2019/4/22</a:t>
            </a:fld>
            <a:endParaRPr lang="zh-CN" altLang="en-US"/>
          </a:p>
        </p:txBody>
      </p:sp>
      <p:sp>
        <p:nvSpPr>
          <p:cNvPr id="5" name="Rectangle 5"/>
          <p:cNvSpPr>
            <a:spLocks noGrp="1" noChangeArrowheads="1"/>
          </p:cNvSpPr>
          <p:nvPr>
            <p:ph type="ftr" sz="quarter" idx="11"/>
          </p:nvPr>
        </p:nvSpPr>
        <p:spPr/>
        <p:txBody>
          <a:bodyPr/>
          <a:lstStyle>
            <a:lvl1pPr>
              <a:defRPr/>
            </a:lvl1pPr>
          </a:lstStyle>
          <a:p>
            <a:endParaRPr lang="zh-CN" altLang="en-US"/>
          </a:p>
        </p:txBody>
      </p:sp>
      <p:sp>
        <p:nvSpPr>
          <p:cNvPr id="6" name="Rectangle 6"/>
          <p:cNvSpPr>
            <a:spLocks noGrp="1" noChangeArrowheads="1"/>
          </p:cNvSpPr>
          <p:nvPr>
            <p:ph type="sldNum" sz="quarter" idx="12"/>
          </p:nvPr>
        </p:nvSpPr>
        <p:spPr/>
        <p:txBody>
          <a:bodyPr/>
          <a:lstStyle>
            <a:lvl1pPr>
              <a:defRPr/>
            </a:lvl1pPr>
          </a:lstStyle>
          <a:p>
            <a:fld id="{0C913308-F349-4B6D-A68A-DD1791B4A57B}" type="slidenum">
              <a:rPr lang="zh-CN" altLang="en-US" smtClean="0"/>
              <a:t>‹#›</a:t>
            </a:fld>
            <a:endParaRPr lang="zh-CN" altLang="en-US"/>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111">
    <p:spTree>
      <p:nvGrpSpPr>
        <p:cNvPr id="1" name=""/>
        <p:cNvGrpSpPr/>
        <p:nvPr/>
      </p:nvGrpSpPr>
      <p:grpSpPr>
        <a:xfrm>
          <a:off x="0" y="0"/>
          <a:ext cx="0" cy="0"/>
          <a:chOff x="0" y="0"/>
          <a:chExt cx="0" cy="0"/>
        </a:xfrm>
      </p:grpSpPr>
    </p:spTree>
  </p:cSld>
  <p:clrMapOvr>
    <a:masterClrMapping/>
  </p:clrMapOvr>
  <p:transition spd="slow" advClick="0" advTm="300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5"/>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2019/4/22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16.jpe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nc.gtaedu.com/"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txBox="1"/>
          <p:nvPr/>
        </p:nvSpPr>
        <p:spPr bwMode="auto">
          <a:xfrm>
            <a:off x="325755" y="935990"/>
            <a:ext cx="6068695" cy="3065780"/>
          </a:xfrm>
          <a:prstGeom prst="rect">
            <a:avLst/>
          </a:prstGeom>
          <a:noFill/>
          <a:ln>
            <a:miter lim="800000"/>
          </a:ln>
        </p:spPr>
        <p:txBody>
          <a:bodyPr>
            <a:noAutofit/>
          </a:bodyPr>
          <a:lstStyle/>
          <a:p>
            <a:pPr>
              <a:lnSpc>
                <a:spcPct val="150000"/>
              </a:lnSpc>
            </a:pP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、初赛</a:t>
            </a:r>
            <a:endParaRPr lang="zh-CN" altLang="zh-CN" sz="140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a:lnSpc>
                <a:spcPct val="150000"/>
              </a:lnSpc>
              <a:buFont typeface="Wingdings" panose="05000000000000000000" charset="0"/>
              <a:buChar char="p"/>
            </a:pP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本竞赛接受</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24</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小时委托，当日清算后的委托为第二天的委托，在收盘到清算结束时间段内（约</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15:00-16:00</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）的单可能无效，请掌握好时间，尽量不要在该时间段内下单</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a:lnSpc>
                <a:spcPct val="150000"/>
              </a:lnSpc>
              <a:buFont typeface="Wingdings" panose="05000000000000000000" charset="0"/>
              <a:buChar char="p"/>
            </a:pP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交易</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时间为沪深交易所的正常交易日的交易时间：</a:t>
            </a:r>
          </a:p>
          <a:p>
            <a:pPr indent="0">
              <a:lnSpc>
                <a:spcPct val="150000"/>
              </a:lnSpc>
              <a:buFont typeface="Wingdings" panose="05000000000000000000" charset="0"/>
              <a:buNone/>
            </a:pP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     9</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11</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00</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15</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00</a:t>
            </a:r>
            <a:endParaRPr lang="zh-CN"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、决赛</a:t>
            </a: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拟</a:t>
            </a:r>
            <a:r>
              <a:rPr lang="en-US" altLang="zh-CN" sz="1400" b="1"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a:lnSpc>
                <a:spcPct val="150000"/>
              </a:lnSpc>
              <a:buFont typeface="Wingdings" panose="05000000000000000000" charset="0"/>
              <a:buChar char="p"/>
            </a:pP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“证券模拟交易”</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竞赛：</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个小时（半个交易日）。参赛选手在指定行业的指定股票进行日内回转交易。</a:t>
            </a:r>
          </a:p>
          <a:p>
            <a:pPr marL="171450" indent="-171450">
              <a:lnSpc>
                <a:spcPct val="150000"/>
              </a:lnSpc>
              <a:buFont typeface="Wingdings" panose="05000000000000000000" charset="0"/>
              <a:buChar char="p"/>
            </a:pP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“证券行业知识”</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竞赛：约</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个小时。参赛选手进行现场金融知识竞答</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a:lnSpc>
                <a:spcPct val="150000"/>
              </a:lnSpc>
              <a:buFont typeface="Wingdings" panose="05000000000000000000" charset="0"/>
              <a:buChar char="p"/>
            </a:pP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“投资策略分析”竞赛</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：每支队伍</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分钟，</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PPT</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讲解</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分钟，回答评委提问</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分钟。</a:t>
            </a:r>
            <a:endParaRPr lang="zh-CN" altLang="zh-CN" sz="1200"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a:off x="0" y="152366"/>
            <a:ext cx="6445956" cy="643325"/>
            <a:chOff x="3482975" y="1733740"/>
            <a:chExt cx="6445956" cy="643325"/>
          </a:xfrm>
        </p:grpSpPr>
        <p:sp>
          <p:nvSpPr>
            <p:cNvPr id="9" name="等腰三角形 8"/>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10" name="等腰三角形 9"/>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1"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2"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13"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4"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比赛时间</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pic>
        <p:nvPicPr>
          <p:cNvPr id="4101" name="Picture 5" descr="C:\Users\zhihui.fan\Desktop\图4：评委提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3175" y="3716020"/>
            <a:ext cx="1926590" cy="1221740"/>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zhihui.fan\Desktop\图3：参赛选手现场演讲.JPG"/>
          <p:cNvPicPr>
            <a:picLocks noChangeAspect="1" noChangeArrowheads="1"/>
          </p:cNvPicPr>
          <p:nvPr/>
        </p:nvPicPr>
        <p:blipFill>
          <a:blip r:embed="rId4" cstate="print">
            <a:extLst>
              <a:ext uri="{28A0092B-C50C-407E-A947-70E740481C1C}">
                <a14:useLocalDpi xmlns:a14="http://schemas.microsoft.com/office/drawing/2010/main" val="0"/>
              </a:ext>
            </a:extLst>
          </a:blip>
          <a:srcRect b="8117"/>
          <a:stretch>
            <a:fillRect/>
          </a:stretch>
        </p:blipFill>
        <p:spPr bwMode="auto">
          <a:xfrm>
            <a:off x="7054850" y="2466975"/>
            <a:ext cx="1946275" cy="119316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zhihui.fan\Desktop\实训现场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3175" y="1126490"/>
            <a:ext cx="1967230" cy="12839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1300" y="838200"/>
            <a:ext cx="6483985" cy="4169410"/>
          </a:xfrm>
          <a:prstGeom prst="rect">
            <a:avLst/>
          </a:prstGeom>
          <a:noFill/>
        </p:spPr>
        <p:txBody>
          <a:bodyPr wrap="square" rtlCol="0">
            <a:spAutoFit/>
          </a:bodyPr>
          <a:lstStyle/>
          <a:p>
            <a:pPr>
              <a:lnSpc>
                <a:spcPct val="150000"/>
              </a:lnSpc>
            </a:pPr>
            <a:r>
              <a:rPr lang="en-US" altLang="zh-CN" sz="1000" dirty="0">
                <a:latin typeface="微软雅黑" panose="020B0503020204020204" pitchFamily="34" charset="-122"/>
                <a:ea typeface="微软雅黑" panose="020B0503020204020204" pitchFamily="34" charset="-122"/>
              </a:rPr>
              <a:t>1</a:t>
            </a:r>
            <a:r>
              <a:rPr lang="zh-CN" altLang="zh-CN" sz="1000" dirty="0">
                <a:latin typeface="微软雅黑" panose="020B0503020204020204" pitchFamily="34" charset="-122"/>
                <a:ea typeface="微软雅黑" panose="020B0503020204020204" pitchFamily="34" charset="-122"/>
              </a:rPr>
              <a:t>、虚拟交易所系统行情为证券交易的实时行情；</a:t>
            </a:r>
          </a:p>
          <a:p>
            <a:pPr>
              <a:lnSpc>
                <a:spcPct val="150000"/>
              </a:lnSpc>
            </a:pPr>
            <a:r>
              <a:rPr lang="en-US" altLang="zh-CN" sz="1000" dirty="0">
                <a:latin typeface="微软雅黑" panose="020B0503020204020204" pitchFamily="34" charset="-122"/>
                <a:ea typeface="微软雅黑" panose="020B0503020204020204" pitchFamily="34" charset="-122"/>
              </a:rPr>
              <a:t>2</a:t>
            </a:r>
            <a:r>
              <a:rPr lang="zh-CN" altLang="zh-CN" sz="1000" dirty="0">
                <a:latin typeface="微软雅黑" panose="020B0503020204020204" pitchFamily="34" charset="-122"/>
                <a:ea typeface="微软雅黑" panose="020B0503020204020204" pitchFamily="34" charset="-122"/>
              </a:rPr>
              <a:t>、初赛交易制度</a:t>
            </a:r>
          </a:p>
          <a:p>
            <a:pPr>
              <a:lnSpc>
                <a:spcPct val="150000"/>
              </a:lnSpc>
            </a:pPr>
            <a:r>
              <a:rPr lang="zh-CN" altLang="zh-CN" sz="1000" dirty="0">
                <a:latin typeface="微软雅黑" panose="020B0503020204020204" pitchFamily="34" charset="-122"/>
                <a:ea typeface="微软雅黑" panose="020B0503020204020204" pitchFamily="34" charset="-122"/>
              </a:rPr>
              <a:t>（</a:t>
            </a:r>
            <a:r>
              <a:rPr lang="en-US" altLang="zh-CN" sz="1000" dirty="0">
                <a:latin typeface="微软雅黑" panose="020B0503020204020204" pitchFamily="34" charset="-122"/>
                <a:ea typeface="微软雅黑" panose="020B0503020204020204" pitchFamily="34" charset="-122"/>
              </a:rPr>
              <a:t>1</a:t>
            </a:r>
            <a:r>
              <a:rPr lang="zh-CN" altLang="zh-CN" sz="1000" dirty="0">
                <a:latin typeface="微软雅黑" panose="020B0503020204020204" pitchFamily="34" charset="-122"/>
                <a:ea typeface="微软雅黑" panose="020B0503020204020204" pitchFamily="34" charset="-122"/>
              </a:rPr>
              <a:t>）初赛初始资金：人民币</a:t>
            </a:r>
            <a:r>
              <a:rPr lang="en-US" altLang="zh-CN" sz="1000" dirty="0">
                <a:latin typeface="微软雅黑" panose="020B0503020204020204" pitchFamily="34" charset="-122"/>
                <a:ea typeface="微软雅黑" panose="020B0503020204020204" pitchFamily="34" charset="-122"/>
              </a:rPr>
              <a:t>5,000,000.00</a:t>
            </a:r>
            <a:r>
              <a:rPr lang="zh-CN" altLang="zh-CN" sz="1000" dirty="0">
                <a:latin typeface="微软雅黑" panose="020B0503020204020204" pitchFamily="34" charset="-122"/>
                <a:ea typeface="微软雅黑" panose="020B0503020204020204" pitchFamily="34" charset="-122"/>
              </a:rPr>
              <a:t>元</a:t>
            </a:r>
          </a:p>
          <a:p>
            <a:pPr>
              <a:lnSpc>
                <a:spcPct val="150000"/>
              </a:lnSpc>
            </a:pPr>
            <a:r>
              <a:rPr lang="zh-CN" altLang="zh-CN" sz="1000" dirty="0">
                <a:latin typeface="微软雅黑" panose="020B0503020204020204" pitchFamily="34" charset="-122"/>
                <a:ea typeface="微软雅黑" panose="020B0503020204020204" pitchFamily="34" charset="-122"/>
              </a:rPr>
              <a:t>（</a:t>
            </a:r>
            <a:r>
              <a:rPr lang="en-US" altLang="zh-CN" sz="1000" dirty="0">
                <a:latin typeface="微软雅黑" panose="020B0503020204020204" pitchFamily="34" charset="-122"/>
                <a:ea typeface="微软雅黑" panose="020B0503020204020204" pitchFamily="34" charset="-122"/>
              </a:rPr>
              <a:t>2</a:t>
            </a:r>
            <a:r>
              <a:rPr lang="zh-CN" altLang="zh-CN" sz="1000" dirty="0">
                <a:latin typeface="微软雅黑" panose="020B0503020204020204" pitchFamily="34" charset="-122"/>
                <a:ea typeface="微软雅黑" panose="020B0503020204020204" pitchFamily="34" charset="-122"/>
              </a:rPr>
              <a:t>）初赛交易范围：</a:t>
            </a:r>
          </a:p>
          <a:p>
            <a:pPr>
              <a:lnSpc>
                <a:spcPct val="150000"/>
              </a:lnSpc>
            </a:pPr>
            <a:r>
              <a:rPr lang="zh-CN" altLang="zh-CN" sz="1000" dirty="0">
                <a:latin typeface="微软雅黑" panose="020B0503020204020204" pitchFamily="34" charset="-122"/>
                <a:ea typeface="微软雅黑" panose="020B0503020204020204" pitchFamily="34" charset="-122"/>
              </a:rPr>
              <a:t>上交所：上证</a:t>
            </a:r>
            <a:r>
              <a:rPr lang="en-US" altLang="zh-CN" sz="1000" dirty="0">
                <a:latin typeface="微软雅黑" panose="020B0503020204020204" pitchFamily="34" charset="-122"/>
                <a:ea typeface="微软雅黑" panose="020B0503020204020204" pitchFamily="34" charset="-122"/>
              </a:rPr>
              <a:t>A</a:t>
            </a:r>
            <a:r>
              <a:rPr lang="zh-CN" altLang="zh-CN" sz="1000" dirty="0">
                <a:latin typeface="微软雅黑" panose="020B0503020204020204" pitchFamily="34" charset="-122"/>
                <a:ea typeface="微软雅黑" panose="020B0503020204020204" pitchFamily="34" charset="-122"/>
              </a:rPr>
              <a:t>股、上证基金、上证债券。</a:t>
            </a:r>
          </a:p>
          <a:p>
            <a:pPr>
              <a:lnSpc>
                <a:spcPct val="150000"/>
              </a:lnSpc>
            </a:pPr>
            <a:r>
              <a:rPr lang="zh-CN" altLang="zh-CN" sz="1000" dirty="0">
                <a:latin typeface="微软雅黑" panose="020B0503020204020204" pitchFamily="34" charset="-122"/>
                <a:ea typeface="微软雅黑" panose="020B0503020204020204" pitchFamily="34" charset="-122"/>
              </a:rPr>
              <a:t>深交所：深证</a:t>
            </a:r>
            <a:r>
              <a:rPr lang="en-US" altLang="zh-CN" sz="1000" dirty="0">
                <a:latin typeface="微软雅黑" panose="020B0503020204020204" pitchFamily="34" charset="-122"/>
                <a:ea typeface="微软雅黑" panose="020B0503020204020204" pitchFamily="34" charset="-122"/>
              </a:rPr>
              <a:t>A</a:t>
            </a:r>
            <a:r>
              <a:rPr lang="zh-CN" altLang="zh-CN" sz="1000" dirty="0">
                <a:latin typeface="微软雅黑" panose="020B0503020204020204" pitchFamily="34" charset="-122"/>
                <a:ea typeface="微软雅黑" panose="020B0503020204020204" pitchFamily="34" charset="-122"/>
              </a:rPr>
              <a:t>股、深证基金、深证债券。</a:t>
            </a:r>
          </a:p>
          <a:p>
            <a:pPr>
              <a:lnSpc>
                <a:spcPct val="150000"/>
              </a:lnSpc>
            </a:pPr>
            <a:r>
              <a:rPr lang="en-US" altLang="zh-CN" sz="1000" dirty="0">
                <a:latin typeface="微软雅黑" panose="020B0503020204020204" pitchFamily="34" charset="-122"/>
                <a:ea typeface="微软雅黑" panose="020B0503020204020204" pitchFamily="34" charset="-122"/>
              </a:rPr>
              <a:t>3</a:t>
            </a:r>
            <a:r>
              <a:rPr lang="zh-CN" altLang="zh-CN" sz="1000" dirty="0">
                <a:latin typeface="微软雅黑" panose="020B0503020204020204" pitchFamily="34" charset="-122"/>
                <a:ea typeface="微软雅黑" panose="020B0503020204020204" pitchFamily="34" charset="-122"/>
              </a:rPr>
              <a:t>、决赛交易制度</a:t>
            </a:r>
            <a:r>
              <a:rPr lang="en-US" altLang="zh-CN" sz="1000" dirty="0">
                <a:latin typeface="微软雅黑" panose="020B0503020204020204" pitchFamily="34" charset="-122"/>
                <a:ea typeface="微软雅黑" panose="020B0503020204020204" pitchFamily="34" charset="-122"/>
              </a:rPr>
              <a:t>(</a:t>
            </a:r>
            <a:r>
              <a:rPr lang="zh-CN" altLang="zh-CN" sz="1000" dirty="0">
                <a:latin typeface="微软雅黑" panose="020B0503020204020204" pitchFamily="34" charset="-122"/>
                <a:ea typeface="微软雅黑" panose="020B0503020204020204" pitchFamily="34" charset="-122"/>
              </a:rPr>
              <a:t>拟</a:t>
            </a:r>
            <a:r>
              <a:rPr lang="en-US" altLang="zh-CN" sz="1000" dirty="0">
                <a:latin typeface="微软雅黑" panose="020B0503020204020204" pitchFamily="34" charset="-122"/>
                <a:ea typeface="微软雅黑" panose="020B0503020204020204" pitchFamily="34" charset="-122"/>
              </a:rPr>
              <a:t>)</a:t>
            </a:r>
            <a:endParaRPr lang="zh-CN" altLang="zh-CN" sz="1000" dirty="0">
              <a:latin typeface="微软雅黑" panose="020B0503020204020204" pitchFamily="34" charset="-122"/>
              <a:ea typeface="微软雅黑" panose="020B0503020204020204" pitchFamily="34" charset="-122"/>
            </a:endParaRPr>
          </a:p>
          <a:p>
            <a:pPr>
              <a:lnSpc>
                <a:spcPct val="150000"/>
              </a:lnSpc>
            </a:pPr>
            <a:r>
              <a:rPr lang="zh-CN" altLang="zh-CN" sz="1000" dirty="0">
                <a:latin typeface="微软雅黑" panose="020B0503020204020204" pitchFamily="34" charset="-122"/>
                <a:ea typeface="微软雅黑" panose="020B0503020204020204" pitchFamily="34" charset="-122"/>
              </a:rPr>
              <a:t>（</a:t>
            </a:r>
            <a:r>
              <a:rPr lang="en-US" altLang="zh-CN" sz="1000" dirty="0">
                <a:latin typeface="微软雅黑" panose="020B0503020204020204" pitchFamily="34" charset="-122"/>
                <a:ea typeface="微软雅黑" panose="020B0503020204020204" pitchFamily="34" charset="-122"/>
              </a:rPr>
              <a:t>1</a:t>
            </a:r>
            <a:r>
              <a:rPr lang="zh-CN" altLang="zh-CN" sz="1000" dirty="0">
                <a:latin typeface="微软雅黑" panose="020B0503020204020204" pitchFamily="34" charset="-122"/>
                <a:ea typeface="微软雅黑" panose="020B0503020204020204" pitchFamily="34" charset="-122"/>
              </a:rPr>
              <a:t>）决赛初始资产：人民币</a:t>
            </a:r>
            <a:r>
              <a:rPr lang="en-US" altLang="zh-CN" sz="1000" dirty="0">
                <a:latin typeface="微软雅黑" panose="020B0503020204020204" pitchFamily="34" charset="-122"/>
                <a:ea typeface="微软雅黑" panose="020B0503020204020204" pitchFamily="34" charset="-122"/>
              </a:rPr>
              <a:t>1,000,000.00</a:t>
            </a:r>
            <a:r>
              <a:rPr lang="zh-CN" altLang="zh-CN" sz="1000" dirty="0">
                <a:latin typeface="微软雅黑" panose="020B0503020204020204" pitchFamily="34" charset="-122"/>
                <a:ea typeface="微软雅黑" panose="020B0503020204020204" pitchFamily="34" charset="-122"/>
              </a:rPr>
              <a:t>元及指定证监会行业指定股票</a:t>
            </a:r>
            <a:r>
              <a:rPr lang="en-US" altLang="zh-CN" sz="1000" dirty="0">
                <a:latin typeface="微软雅黑" panose="020B0503020204020204" pitchFamily="34" charset="-122"/>
                <a:ea typeface="微软雅黑" panose="020B0503020204020204" pitchFamily="34" charset="-122"/>
              </a:rPr>
              <a:t>1</a:t>
            </a:r>
            <a:r>
              <a:rPr lang="zh-CN" altLang="zh-CN" sz="1000" dirty="0">
                <a:latin typeface="微软雅黑" panose="020B0503020204020204" pitchFamily="34" charset="-122"/>
                <a:ea typeface="微软雅黑" panose="020B0503020204020204" pitchFamily="34" charset="-122"/>
              </a:rPr>
              <a:t>万手；</a:t>
            </a:r>
          </a:p>
          <a:p>
            <a:pPr>
              <a:lnSpc>
                <a:spcPct val="150000"/>
              </a:lnSpc>
            </a:pPr>
            <a:r>
              <a:rPr lang="zh-CN" altLang="zh-CN" sz="1000" dirty="0">
                <a:latin typeface="微软雅黑" panose="020B0503020204020204" pitchFamily="34" charset="-122"/>
                <a:ea typeface="微软雅黑" panose="020B0503020204020204" pitchFamily="34" charset="-122"/>
              </a:rPr>
              <a:t>（</a:t>
            </a:r>
            <a:r>
              <a:rPr lang="en-US" altLang="zh-CN" sz="1000" dirty="0">
                <a:latin typeface="微软雅黑" panose="020B0503020204020204" pitchFamily="34" charset="-122"/>
                <a:ea typeface="微软雅黑" panose="020B0503020204020204" pitchFamily="34" charset="-122"/>
              </a:rPr>
              <a:t>2</a:t>
            </a:r>
            <a:r>
              <a:rPr lang="zh-CN" altLang="zh-CN" sz="1000" dirty="0">
                <a:latin typeface="微软雅黑" panose="020B0503020204020204" pitchFamily="34" charset="-122"/>
                <a:ea typeface="微软雅黑" panose="020B0503020204020204" pitchFamily="34" charset="-122"/>
              </a:rPr>
              <a:t>）决赛交易范围：在某一证监会规定的行业板块中指定一只股票。</a:t>
            </a:r>
          </a:p>
          <a:p>
            <a:pPr>
              <a:lnSpc>
                <a:spcPct val="150000"/>
              </a:lnSpc>
            </a:pPr>
            <a:r>
              <a:rPr lang="en-US" altLang="zh-CN" sz="1000" dirty="0">
                <a:latin typeface="微软雅黑" panose="020B0503020204020204" pitchFamily="34" charset="-122"/>
                <a:ea typeface="微软雅黑" panose="020B0503020204020204" pitchFamily="34" charset="-122"/>
              </a:rPr>
              <a:t>4</a:t>
            </a:r>
            <a:r>
              <a:rPr lang="zh-CN" altLang="zh-CN" sz="1000" dirty="0">
                <a:latin typeface="微软雅黑" panose="020B0503020204020204" pitchFamily="34" charset="-122"/>
                <a:ea typeface="微软雅黑" panose="020B0503020204020204" pitchFamily="34" charset="-122"/>
              </a:rPr>
              <a:t>、参赛者只能通过国泰安虚拟交易所下单、查询；</a:t>
            </a:r>
          </a:p>
          <a:p>
            <a:pPr>
              <a:lnSpc>
                <a:spcPct val="150000"/>
              </a:lnSpc>
            </a:pPr>
            <a:r>
              <a:rPr lang="en-US" altLang="zh-CN" sz="1000" dirty="0">
                <a:latin typeface="微软雅黑" panose="020B0503020204020204" pitchFamily="34" charset="-122"/>
                <a:ea typeface="微软雅黑" panose="020B0503020204020204" pitchFamily="34" charset="-122"/>
              </a:rPr>
              <a:t>5</a:t>
            </a:r>
            <a:r>
              <a:rPr lang="zh-CN" altLang="zh-CN" sz="1000" dirty="0">
                <a:latin typeface="微软雅黑" panose="020B0503020204020204" pitchFamily="34" charset="-122"/>
                <a:ea typeface="微软雅黑" panose="020B0503020204020204" pitchFamily="34" charset="-122"/>
              </a:rPr>
              <a:t>、清算同证券营业部基本一致，即股票、基金证券</a:t>
            </a:r>
            <a:r>
              <a:rPr lang="en-US" altLang="zh-CN" sz="1000" dirty="0">
                <a:latin typeface="微软雅黑" panose="020B0503020204020204" pitchFamily="34" charset="-122"/>
                <a:ea typeface="微软雅黑" panose="020B0503020204020204" pitchFamily="34" charset="-122"/>
              </a:rPr>
              <a:t>T+1</a:t>
            </a:r>
            <a:r>
              <a:rPr lang="zh-CN" altLang="zh-CN" sz="1000" dirty="0">
                <a:latin typeface="微软雅黑" panose="020B0503020204020204" pitchFamily="34" charset="-122"/>
                <a:ea typeface="微软雅黑" panose="020B0503020204020204" pitchFamily="34" charset="-122"/>
              </a:rPr>
              <a:t>，资金</a:t>
            </a:r>
            <a:r>
              <a:rPr lang="en-US" altLang="zh-CN" sz="1000" dirty="0">
                <a:latin typeface="微软雅黑" panose="020B0503020204020204" pitchFamily="34" charset="-122"/>
                <a:ea typeface="微软雅黑" panose="020B0503020204020204" pitchFamily="34" charset="-122"/>
              </a:rPr>
              <a:t>T+0</a:t>
            </a:r>
            <a:r>
              <a:rPr lang="zh-CN" altLang="zh-CN" sz="1000" dirty="0">
                <a:latin typeface="微软雅黑" panose="020B0503020204020204" pitchFamily="34" charset="-122"/>
                <a:ea typeface="微软雅黑" panose="020B0503020204020204" pitchFamily="34" charset="-122"/>
              </a:rPr>
              <a:t>；债券证券</a:t>
            </a:r>
            <a:r>
              <a:rPr lang="en-US" altLang="zh-CN" sz="1000" dirty="0">
                <a:latin typeface="微软雅黑" panose="020B0503020204020204" pitchFamily="34" charset="-122"/>
                <a:ea typeface="微软雅黑" panose="020B0503020204020204" pitchFamily="34" charset="-122"/>
              </a:rPr>
              <a:t>T+0</a:t>
            </a:r>
            <a:r>
              <a:rPr lang="zh-CN" altLang="zh-CN" sz="1000" dirty="0">
                <a:latin typeface="微软雅黑" panose="020B0503020204020204" pitchFamily="34" charset="-122"/>
                <a:ea typeface="微软雅黑" panose="020B0503020204020204" pitchFamily="34" charset="-122"/>
              </a:rPr>
              <a:t>，资金</a:t>
            </a:r>
            <a:r>
              <a:rPr lang="en-US" altLang="zh-CN" sz="1000" dirty="0">
                <a:latin typeface="微软雅黑" panose="020B0503020204020204" pitchFamily="34" charset="-122"/>
                <a:ea typeface="微软雅黑" panose="020B0503020204020204" pitchFamily="34" charset="-122"/>
              </a:rPr>
              <a:t>T+0</a:t>
            </a:r>
            <a:r>
              <a:rPr lang="zh-CN" altLang="zh-CN" sz="1000" dirty="0">
                <a:latin typeface="微软雅黑" panose="020B0503020204020204" pitchFamily="34" charset="-122"/>
                <a:ea typeface="微软雅黑" panose="020B0503020204020204" pitchFamily="34" charset="-122"/>
              </a:rPr>
              <a:t>。交易参数详见系统交易规则模块。</a:t>
            </a:r>
          </a:p>
          <a:p>
            <a:pPr>
              <a:lnSpc>
                <a:spcPct val="150000"/>
              </a:lnSpc>
            </a:pPr>
            <a:r>
              <a:rPr lang="en-US" altLang="zh-CN" sz="1000" dirty="0">
                <a:latin typeface="微软雅黑" panose="020B0503020204020204" pitchFamily="34" charset="-122"/>
                <a:ea typeface="微软雅黑" panose="020B0503020204020204" pitchFamily="34" charset="-122"/>
              </a:rPr>
              <a:t>6</a:t>
            </a:r>
            <a:r>
              <a:rPr lang="zh-CN" altLang="zh-CN" sz="1000" dirty="0">
                <a:latin typeface="微软雅黑" panose="020B0503020204020204" pitchFamily="34" charset="-122"/>
                <a:ea typeface="微软雅黑" panose="020B0503020204020204" pitchFamily="34" charset="-122"/>
              </a:rPr>
              <a:t>、系统撮合成交规则与实际保持一致，严格遵守价格优先、时间优先原则，同时考虑了真实交易的成交价格及成交数量。</a:t>
            </a:r>
          </a:p>
          <a:p>
            <a:pPr>
              <a:lnSpc>
                <a:spcPct val="150000"/>
              </a:lnSpc>
            </a:pPr>
            <a:r>
              <a:rPr lang="en-US" altLang="zh-CN" sz="1000" dirty="0">
                <a:latin typeface="微软雅黑" panose="020B0503020204020204" pitchFamily="34" charset="-122"/>
                <a:ea typeface="微软雅黑" panose="020B0503020204020204" pitchFamily="34" charset="-122"/>
              </a:rPr>
              <a:t>7</a:t>
            </a:r>
            <a:r>
              <a:rPr lang="zh-CN" altLang="zh-CN" sz="1000" dirty="0">
                <a:latin typeface="微软雅黑" panose="020B0503020204020204" pitchFamily="34" charset="-122"/>
                <a:ea typeface="微软雅黑" panose="020B0503020204020204" pitchFamily="34" charset="-122"/>
              </a:rPr>
              <a:t>、由于系统中的所有委托单都是单向与实盘中的成交价格和数量进行委托成交，能够买入上市的新股等出现一字涨停板股票的概率比实盘中要大许多，为了大赛公平以及大赛举办的意义，本次大赛禁止交易新股，且对涨跌停价买入卖出委托下单进行了限制，即买入的委托价格不能为涨停价，卖出的委托价格不能为跌停价。</a:t>
            </a:r>
          </a:p>
          <a:p>
            <a:endParaRPr lang="zh-CN" altLang="zh-CN" sz="1000"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6972988" y="3295460"/>
            <a:ext cx="1715770" cy="1293495"/>
            <a:chOff x="10831" y="3409"/>
            <a:chExt cx="2948" cy="2198"/>
          </a:xfrm>
        </p:grpSpPr>
        <p:sp>
          <p:nvSpPr>
            <p:cNvPr id="10" name="矩形标注 9"/>
            <p:cNvSpPr/>
            <p:nvPr/>
          </p:nvSpPr>
          <p:spPr>
            <a:xfrm rot="5400000">
              <a:off x="11206" y="3034"/>
              <a:ext cx="2198" cy="2948"/>
            </a:xfrm>
            <a:prstGeom prst="wedgeRectCallout">
              <a:avLst>
                <a:gd name="adj1" fmla="val 28447"/>
                <a:gd name="adj2" fmla="val 6771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1054" y="3646"/>
              <a:ext cx="2647" cy="1724"/>
            </a:xfrm>
            <a:prstGeom prst="rect">
              <a:avLst/>
            </a:prstGeom>
            <a:noFill/>
          </p:spPr>
          <p:txBody>
            <a:bodyPr wrap="square" rtlCol="0">
              <a:spAutoFit/>
            </a:bodyPr>
            <a:lstStyle/>
            <a:p>
              <a:pPr>
                <a:lnSpc>
                  <a:spcPct val="200000"/>
                </a:lnSpc>
              </a:pPr>
              <a:r>
                <a:rPr lang="zh-CN" altLang="zh-CN" sz="1000" b="1" dirty="0">
                  <a:latin typeface="微软雅黑" panose="020B0503020204020204" pitchFamily="34" charset="-122"/>
                  <a:ea typeface="微软雅黑" panose="020B0503020204020204" pitchFamily="34" charset="-122"/>
                </a:rPr>
                <a:t>即买入的委托价格不能为涨停价，卖出的委托价格不能为跌停价。</a:t>
              </a:r>
            </a:p>
          </p:txBody>
        </p:sp>
      </p:grpSp>
      <p:grpSp>
        <p:nvGrpSpPr>
          <p:cNvPr id="8" name="组合 7"/>
          <p:cNvGrpSpPr/>
          <p:nvPr/>
        </p:nvGrpSpPr>
        <p:grpSpPr>
          <a:xfrm>
            <a:off x="0" y="152366"/>
            <a:ext cx="6445956" cy="643325"/>
            <a:chOff x="3482975" y="1733740"/>
            <a:chExt cx="6445956" cy="643325"/>
          </a:xfrm>
        </p:grpSpPr>
        <p:sp>
          <p:nvSpPr>
            <p:cNvPr id="9" name="等腰三角形 8"/>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11" name="等腰三角形 10"/>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2"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3"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14"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5"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交易制度</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pic>
        <p:nvPicPr>
          <p:cNvPr id="16" name="Picture 2" descr="F:\360云盘\02-个人资料\！PPT图片及版面资源\05-PPT精选插图\04-图标\1541240598.png"/>
          <p:cNvPicPr>
            <a:picLocks noChangeAspect="1" noChangeArrowheads="1"/>
          </p:cNvPicPr>
          <p:nvPr/>
        </p:nvPicPr>
        <p:blipFill>
          <a:blip r:embed="rId2"/>
          <a:srcRect/>
          <a:stretch>
            <a:fillRect/>
          </a:stretch>
        </p:blipFill>
        <p:spPr bwMode="auto">
          <a:xfrm>
            <a:off x="3308162" y="1220623"/>
            <a:ext cx="1302960" cy="13029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863202"/>
            <a:ext cx="1928794" cy="428628"/>
          </a:xfrm>
          <a:prstGeom prst="rect">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090" y="918986"/>
            <a:ext cx="1928794" cy="428628"/>
          </a:xfrm>
          <a:prstGeom prst="rect">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40665" y="921385"/>
            <a:ext cx="1645285" cy="386080"/>
          </a:xfrm>
          <a:prstGeom prst="rect">
            <a:avLst/>
          </a:prstGeom>
          <a:noFill/>
        </p:spPr>
        <p:txBody>
          <a:bodyPr wrap="square" rtlCol="0">
            <a:spAutoFit/>
          </a:bodyPr>
          <a:lstStyle/>
          <a:p>
            <a:pPr>
              <a:lnSpc>
                <a:spcPct val="120000"/>
              </a:lnSpc>
            </a:pPr>
            <a:r>
              <a:rPr lang="zh-CN" altLang="zh-CN" sz="1600" b="1" dirty="0">
                <a:solidFill>
                  <a:schemeClr val="bg1"/>
                </a:solidFill>
                <a:latin typeface="微软雅黑" panose="020B0503020204020204" pitchFamily="34" charset="-122"/>
                <a:ea typeface="微软雅黑" panose="020B0503020204020204" pitchFamily="34" charset="-122"/>
              </a:rPr>
              <a:t>成交规则</a:t>
            </a:r>
            <a:r>
              <a:rPr lang="zh-CN" altLang="zh-CN" sz="1600" b="1" dirty="0" smtClean="0">
                <a:solidFill>
                  <a:schemeClr val="bg1"/>
                </a:solidFill>
                <a:latin typeface="微软雅黑" panose="020B0503020204020204" pitchFamily="34" charset="-122"/>
                <a:ea typeface="微软雅黑" panose="020B0503020204020204" pitchFamily="34" charset="-122"/>
              </a:rPr>
              <a:t>：</a:t>
            </a:r>
          </a:p>
        </p:txBody>
      </p:sp>
      <p:sp>
        <p:nvSpPr>
          <p:cNvPr id="6" name="TextBox 5"/>
          <p:cNvSpPr txBox="1"/>
          <p:nvPr/>
        </p:nvSpPr>
        <p:spPr>
          <a:xfrm>
            <a:off x="571472" y="3363838"/>
            <a:ext cx="8072494" cy="336695"/>
          </a:xfrm>
          <a:prstGeom prst="rect">
            <a:avLst/>
          </a:prstGeom>
          <a:noFill/>
        </p:spPr>
        <p:txBody>
          <a:bodyPr wrap="square" rtlCol="0">
            <a:spAutoFit/>
          </a:bodyPr>
          <a:lstStyle/>
          <a:p>
            <a:pPr>
              <a:lnSpc>
                <a:spcPct val="150000"/>
              </a:lnSpc>
            </a:pPr>
            <a:r>
              <a:rPr lang="en-US" altLang="zh-CN" sz="1200" dirty="0">
                <a:latin typeface="微软雅黑" panose="020B0503020204020204" pitchFamily="34" charset="-122"/>
                <a:ea typeface="微软雅黑" panose="020B0503020204020204" pitchFamily="34" charset="-122"/>
              </a:rPr>
              <a:t>1</a:t>
            </a:r>
            <a:r>
              <a:rPr lang="zh-CN" altLang="zh-CN" sz="1200" dirty="0">
                <a:latin typeface="微软雅黑" panose="020B0503020204020204" pitchFamily="34" charset="-122"/>
                <a:ea typeface="微软雅黑" panose="020B0503020204020204" pitchFamily="34" charset="-122"/>
              </a:rPr>
              <a:t>、比赛周期内每交易日对所有参赛选手进行排名</a:t>
            </a:r>
            <a:r>
              <a:rPr lang="zh-CN" altLang="zh-CN" sz="1200" dirty="0" smtClean="0">
                <a:latin typeface="微软雅黑" panose="020B0503020204020204" pitchFamily="34" charset="-122"/>
                <a:ea typeface="微软雅黑" panose="020B0503020204020204" pitchFamily="34" charset="-122"/>
              </a:rPr>
              <a:t>；</a:t>
            </a:r>
            <a:endParaRPr lang="zh-CN" altLang="zh-CN" sz="1200" dirty="0">
              <a:latin typeface="微软雅黑" panose="020B0503020204020204" pitchFamily="34" charset="-122"/>
              <a:ea typeface="微软雅黑" panose="020B0503020204020204" pitchFamily="34" charset="-122"/>
            </a:endParaRPr>
          </a:p>
        </p:txBody>
      </p:sp>
      <p:sp>
        <p:nvSpPr>
          <p:cNvPr id="8" name="TextBox 7"/>
          <p:cNvSpPr txBox="1"/>
          <p:nvPr/>
        </p:nvSpPr>
        <p:spPr>
          <a:xfrm>
            <a:off x="86038" y="2908295"/>
            <a:ext cx="1714512" cy="338554"/>
          </a:xfrm>
          <a:prstGeom prst="rect">
            <a:avLst/>
          </a:prstGeom>
          <a:noFill/>
        </p:spPr>
        <p:txBody>
          <a:bodyPr wrap="square" rtlCol="0">
            <a:spAutoFit/>
          </a:bodyPr>
          <a:lstStyle/>
          <a:p>
            <a:pPr algn="ctr"/>
            <a:r>
              <a:rPr lang="zh-CN" altLang="zh-CN" sz="1600" b="1" dirty="0" smtClean="0">
                <a:solidFill>
                  <a:schemeClr val="bg1"/>
                </a:solidFill>
                <a:latin typeface="微软雅黑" panose="020B0503020204020204" pitchFamily="34" charset="-122"/>
                <a:ea typeface="微软雅黑" panose="020B0503020204020204" pitchFamily="34" charset="-122"/>
              </a:rPr>
              <a:t>结果排名： </a:t>
            </a:r>
            <a:endParaRPr lang="zh-CN" altLang="zh-CN" sz="1600" dirty="0" smtClean="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56037" y="1383070"/>
            <a:ext cx="8087930" cy="1692771"/>
          </a:xfrm>
          <a:prstGeom prst="rect">
            <a:avLst/>
          </a:prstGeom>
          <a:noFill/>
        </p:spPr>
        <p:txBody>
          <a:bodyPr wrap="square" rtlCol="0">
            <a:spAutoFit/>
          </a:bodyPr>
          <a:lstStyle/>
          <a:p>
            <a:pPr>
              <a:lnSpc>
                <a:spcPct val="150000"/>
              </a:lnSpc>
            </a:pPr>
            <a:r>
              <a:rPr lang="en-US" altLang="zh-CN" sz="1200" dirty="0">
                <a:latin typeface="微软雅黑" panose="020B0503020204020204" pitchFamily="34" charset="-122"/>
                <a:ea typeface="微软雅黑" panose="020B0503020204020204" pitchFamily="34" charset="-122"/>
              </a:rPr>
              <a:t>1</a:t>
            </a:r>
            <a:r>
              <a:rPr lang="zh-CN" altLang="en-US"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买入——买入委托确认后，若实时行情中卖一最新价与申报价相同或更低，则此委托可成交，委托价格区间为【跌停价，涨停价）；</a:t>
            </a:r>
          </a:p>
          <a:p>
            <a:pPr>
              <a:lnSpc>
                <a:spcPct val="150000"/>
              </a:lnSpc>
            </a:pPr>
            <a:r>
              <a:rPr lang="en-US" altLang="zh-CN" sz="1200" dirty="0">
                <a:latin typeface="微软雅黑" panose="020B0503020204020204" pitchFamily="34" charset="-122"/>
                <a:ea typeface="微软雅黑" panose="020B0503020204020204" pitchFamily="34" charset="-122"/>
              </a:rPr>
              <a:t>2</a:t>
            </a:r>
            <a:r>
              <a:rPr lang="zh-CN" altLang="en-US"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卖出——卖出委托确认后，若实时行情中买一最新价与申报价相同或更高，则此委托可成交，委托价格区间为（跌停价，涨停价】；</a:t>
            </a:r>
          </a:p>
          <a:p>
            <a:pPr>
              <a:lnSpc>
                <a:spcPct val="150000"/>
              </a:lnSpc>
            </a:pP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委托——委托成交时，成交价为实时行情的最新价，客户委托数量分笔撮合成交；</a:t>
            </a:r>
          </a:p>
          <a:p>
            <a:endParaRPr lang="zh-CN" altLang="en-US" sz="1400" dirty="0" smtClean="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0" y="152366"/>
            <a:ext cx="6445956" cy="643325"/>
            <a:chOff x="3482975" y="1733740"/>
            <a:chExt cx="6445956" cy="643325"/>
          </a:xfrm>
        </p:grpSpPr>
        <p:sp>
          <p:nvSpPr>
            <p:cNvPr id="13" name="等腰三角形 12"/>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14" name="等腰三角形 13"/>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5"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6"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17"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8"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交易制度</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23" y="1851670"/>
            <a:ext cx="9144000" cy="1023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grpSp>
        <p:nvGrpSpPr>
          <p:cNvPr id="6" name="组合 7"/>
          <p:cNvGrpSpPr/>
          <p:nvPr/>
        </p:nvGrpSpPr>
        <p:grpSpPr>
          <a:xfrm>
            <a:off x="634320" y="1707654"/>
            <a:ext cx="985352" cy="1046982"/>
            <a:chOff x="976730" y="1128387"/>
            <a:chExt cx="2071702" cy="2304331"/>
          </a:xfrm>
        </p:grpSpPr>
        <p:sp>
          <p:nvSpPr>
            <p:cNvPr id="3" name="等腰三角形 2"/>
            <p:cNvSpPr/>
            <p:nvPr/>
          </p:nvSpPr>
          <p:spPr>
            <a:xfrm rot="10800000">
              <a:off x="976730" y="1789644"/>
              <a:ext cx="1785950" cy="15001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4" name="等腰三角形 3"/>
            <p:cNvSpPr/>
            <p:nvPr/>
          </p:nvSpPr>
          <p:spPr>
            <a:xfrm rot="10800000">
              <a:off x="1262482" y="1932520"/>
              <a:ext cx="1785950" cy="1500198"/>
            </a:xfrm>
            <a:prstGeom prst="triangle">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5" name="TextBox 4"/>
            <p:cNvSpPr txBox="1"/>
            <p:nvPr/>
          </p:nvSpPr>
          <p:spPr>
            <a:xfrm>
              <a:off x="1587069" y="1128387"/>
              <a:ext cx="1012160" cy="2025408"/>
            </a:xfrm>
            <a:prstGeom prst="rect">
              <a:avLst/>
            </a:prstGeom>
            <a:noFill/>
          </p:spPr>
          <p:txBody>
            <a:bodyPr wrap="square" rtlCol="0">
              <a:spAutoFit/>
            </a:bodyPr>
            <a:lstStyle/>
            <a:p>
              <a:pPr algn="ctr">
                <a:lnSpc>
                  <a:spcPct val="150000"/>
                </a:lnSpc>
              </a:pPr>
              <a:r>
                <a:rPr lang="en-US" altLang="zh-CN" sz="4000" b="1" dirty="0" smtClean="0">
                  <a:solidFill>
                    <a:schemeClr val="bg1"/>
                  </a:solidFill>
                </a:rPr>
                <a:t>3</a:t>
              </a:r>
              <a:endParaRPr lang="zh-CN" altLang="en-US" sz="4000" b="1" dirty="0" smtClean="0">
                <a:solidFill>
                  <a:schemeClr val="bg1"/>
                </a:solidFill>
              </a:endParaRPr>
            </a:p>
          </p:txBody>
        </p:sp>
      </p:grpSp>
      <p:sp>
        <p:nvSpPr>
          <p:cNvPr id="9" name="TextBox 8"/>
          <p:cNvSpPr txBox="1"/>
          <p:nvPr/>
        </p:nvSpPr>
        <p:spPr>
          <a:xfrm>
            <a:off x="3357554" y="1808851"/>
            <a:ext cx="7072362" cy="906915"/>
          </a:xfrm>
          <a:prstGeom prst="rect">
            <a:avLst/>
          </a:prstGeom>
          <a:noFill/>
        </p:spPr>
        <p:txBody>
          <a:bodyPr wrap="square" rtlCol="0">
            <a:spAutoFit/>
          </a:bodyPr>
          <a:lstStyle/>
          <a:p>
            <a:pPr>
              <a:lnSpc>
                <a:spcPct val="150000"/>
              </a:lnSpc>
            </a:pP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大赛活动</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000114"/>
            <a:ext cx="6194436" cy="1415772"/>
          </a:xfrm>
          <a:prstGeom prst="rect">
            <a:avLst/>
          </a:prstGeom>
          <a:noFill/>
        </p:spPr>
        <p:txBody>
          <a:bodyPr wrap="square" rtlCol="0">
            <a:spAutoFit/>
          </a:bodyPr>
          <a:lstStyle/>
          <a:p>
            <a:pPr>
              <a:lnSpc>
                <a:spcPct val="150000"/>
              </a:lnSpc>
            </a:pPr>
            <a:r>
              <a:rPr lang="en-US" altLang="zh-CN" sz="1200" b="1" dirty="0" smtClean="0">
                <a:latin typeface="微软雅黑" panose="020B0503020204020204" pitchFamily="34" charset="-122"/>
                <a:ea typeface="微软雅黑" panose="020B0503020204020204" pitchFamily="34" charset="-122"/>
              </a:rPr>
              <a:t>1</a:t>
            </a:r>
            <a:r>
              <a:rPr lang="zh-CN" altLang="en-US" sz="1200" b="1" dirty="0" smtClean="0">
                <a:latin typeface="微软雅黑" panose="020B0503020204020204" pitchFamily="34" charset="-122"/>
                <a:ea typeface="微软雅黑" panose="020B0503020204020204" pitchFamily="34" charset="-122"/>
              </a:rPr>
              <a:t>、线上活动</a:t>
            </a:r>
            <a:endParaRPr lang="en-US" altLang="zh-CN" sz="1200" b="1" dirty="0" smtClean="0">
              <a:latin typeface="微软雅黑" panose="020B0503020204020204" pitchFamily="34" charset="-122"/>
              <a:ea typeface="微软雅黑" panose="020B0503020204020204" pitchFamily="34" charset="-122"/>
            </a:endParaRPr>
          </a:p>
          <a:p>
            <a:pPr>
              <a:lnSpc>
                <a:spcPct val="150000"/>
              </a:lnSpc>
            </a:pPr>
            <a:r>
              <a:rPr lang="zh-CN" altLang="zh-CN" sz="1200" dirty="0">
                <a:latin typeface="微软雅黑" panose="020B0503020204020204" pitchFamily="34" charset="-122"/>
                <a:ea typeface="微软雅黑" panose="020B0503020204020204" pitchFamily="34" charset="-122"/>
              </a:rPr>
              <a:t>本次大赛将会在活动预热、大赛进行中、赛事结束后，进行三轮微信</a:t>
            </a:r>
            <a:r>
              <a:rPr lang="en-US" altLang="zh-CN" sz="1200" dirty="0">
                <a:latin typeface="微软雅黑" panose="020B0503020204020204" pitchFamily="34" charset="-122"/>
                <a:ea typeface="微软雅黑" panose="020B0503020204020204" pitchFamily="34" charset="-122"/>
              </a:rPr>
              <a:t>/QQ</a:t>
            </a:r>
            <a:r>
              <a:rPr lang="zh-CN" altLang="zh-CN" sz="1200" dirty="0">
                <a:latin typeface="微软雅黑" panose="020B0503020204020204" pitchFamily="34" charset="-122"/>
                <a:ea typeface="微软雅黑" panose="020B0503020204020204" pitchFamily="34" charset="-122"/>
              </a:rPr>
              <a:t>线上活动，鼓励教师和学生积极参与，并给予一定的红包奖励和物质奖励。</a:t>
            </a:r>
          </a:p>
          <a:p>
            <a:pPr>
              <a:lnSpc>
                <a:spcPct val="150000"/>
              </a:lnSpc>
            </a:pPr>
            <a:endParaRPr lang="zh-CN" altLang="zh-CN" sz="1200" dirty="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p:txBody>
      </p:sp>
      <p:sp>
        <p:nvSpPr>
          <p:cNvPr id="14" name="TextBox 13"/>
          <p:cNvSpPr txBox="1"/>
          <p:nvPr/>
        </p:nvSpPr>
        <p:spPr>
          <a:xfrm>
            <a:off x="251520" y="1851670"/>
            <a:ext cx="6133496" cy="1200329"/>
          </a:xfrm>
          <a:prstGeom prst="rect">
            <a:avLst/>
          </a:prstGeom>
          <a:noFill/>
        </p:spPr>
        <p:txBody>
          <a:bodyPr wrap="square" rtlCol="0">
            <a:spAutoFit/>
          </a:bodyPr>
          <a:lstStyle/>
          <a:p>
            <a:pPr>
              <a:lnSpc>
                <a:spcPct val="150000"/>
              </a:lnSpc>
            </a:pPr>
            <a:r>
              <a:rPr lang="en-US" altLang="zh-CN" sz="1200" b="1" dirty="0" smtClean="0">
                <a:latin typeface="微软雅黑" panose="020B0503020204020204" pitchFamily="34" charset="-122"/>
                <a:ea typeface="微软雅黑" panose="020B0503020204020204" pitchFamily="34" charset="-122"/>
              </a:rPr>
              <a:t>2</a:t>
            </a:r>
            <a:r>
              <a:rPr lang="zh-CN" altLang="en-US" sz="1200" b="1" dirty="0" smtClean="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培训讲座</a:t>
            </a:r>
            <a:endParaRPr lang="en-US" altLang="zh-CN" sz="1200" b="1" dirty="0">
              <a:latin typeface="微软雅黑" panose="020B0503020204020204" pitchFamily="34" charset="-122"/>
              <a:ea typeface="微软雅黑" panose="020B0503020204020204" pitchFamily="34" charset="-122"/>
            </a:endParaRPr>
          </a:p>
          <a:p>
            <a:pPr>
              <a:lnSpc>
                <a:spcPct val="150000"/>
              </a:lnSpc>
            </a:pPr>
            <a:r>
              <a:rPr lang="zh-CN" altLang="zh-CN" sz="1200" dirty="0">
                <a:latin typeface="微软雅黑" panose="020B0503020204020204" pitchFamily="34" charset="-122"/>
                <a:ea typeface="微软雅黑" panose="020B0503020204020204" pitchFamily="34" charset="-122"/>
              </a:rPr>
              <a:t>本次大赛将定期组织线上讲座，由国泰安资深金融讲师以理论演讲</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案例分析</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学生问答的形式，传授比赛经验及技巧，分享平台操作指南，提高学生投资操作的积极性，并提高其专业技能。</a:t>
            </a:r>
          </a:p>
        </p:txBody>
      </p:sp>
      <p:graphicFrame>
        <p:nvGraphicFramePr>
          <p:cNvPr id="2" name="表格 1"/>
          <p:cNvGraphicFramePr>
            <a:graphicFrameLocks noGrp="1"/>
          </p:cNvGraphicFramePr>
          <p:nvPr/>
        </p:nvGraphicFramePr>
        <p:xfrm>
          <a:off x="271090" y="3003798"/>
          <a:ext cx="6029102" cy="1728197"/>
        </p:xfrm>
        <a:graphic>
          <a:graphicData uri="http://schemas.openxmlformats.org/drawingml/2006/table">
            <a:tbl>
              <a:tblPr firstRow="1" firstCol="1" bandRow="1">
                <a:tableStyleId>{9D7B26C5-4107-4FEC-AEDC-1716B250A1EF}</a:tableStyleId>
              </a:tblPr>
              <a:tblGrid>
                <a:gridCol w="2381806"/>
                <a:gridCol w="883380"/>
                <a:gridCol w="2763916"/>
              </a:tblGrid>
              <a:tr h="288032">
                <a:tc>
                  <a:txBody>
                    <a:bodyPr/>
                    <a:lstStyle/>
                    <a:p>
                      <a:pPr marL="0" algn="ctr" defTabSz="914400" rtl="0" eaLnBrk="1" latinLnBrk="0" hangingPunct="1">
                        <a:lnSpc>
                          <a:spcPct val="150000"/>
                        </a:lnSpc>
                        <a:spcAft>
                          <a:spcPts val="0"/>
                        </a:spcAft>
                      </a:pPr>
                      <a:r>
                        <a:rPr lang="zh-CN" sz="1200" kern="1200" dirty="0">
                          <a:solidFill>
                            <a:schemeClr val="tx1"/>
                          </a:solidFill>
                          <a:latin typeface="微软雅黑" panose="020B0503020204020204" pitchFamily="34" charset="-122"/>
                          <a:ea typeface="微软雅黑" panose="020B0503020204020204" pitchFamily="34" charset="-122"/>
                          <a:cs typeface="+mn-cs"/>
                        </a:rPr>
                        <a:t>内容</a:t>
                      </a: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ct val="150000"/>
                        </a:lnSpc>
                        <a:spcAft>
                          <a:spcPts val="0"/>
                        </a:spcAft>
                      </a:pPr>
                      <a:r>
                        <a:rPr lang="zh-CN" sz="1200" b="1" kern="1200" dirty="0" smtClean="0">
                          <a:solidFill>
                            <a:schemeClr val="tx1"/>
                          </a:solidFill>
                          <a:latin typeface="微软雅黑" panose="020B0503020204020204" pitchFamily="34" charset="-122"/>
                          <a:ea typeface="微软雅黑" panose="020B0503020204020204" pitchFamily="34" charset="-122"/>
                          <a:cs typeface="+mn-cs"/>
                        </a:rPr>
                        <a:t>时间</a:t>
                      </a:r>
                      <a:r>
                        <a:rPr lang="zh-CN" altLang="en-US" sz="1200" b="1" kern="1200" dirty="0" smtClean="0">
                          <a:solidFill>
                            <a:schemeClr val="tx1"/>
                          </a:solidFill>
                          <a:latin typeface="微软雅黑" panose="020B0503020204020204" pitchFamily="34" charset="-122"/>
                          <a:ea typeface="微软雅黑" panose="020B0503020204020204" pitchFamily="34" charset="-122"/>
                          <a:cs typeface="+mn-cs"/>
                        </a:rPr>
                        <a:t>（拟）</a:t>
                      </a:r>
                      <a:endParaRPr lang="zh-CN" sz="1200" b="1"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ct val="150000"/>
                        </a:lnSpc>
                        <a:spcAft>
                          <a:spcPts val="0"/>
                        </a:spcAft>
                      </a:pPr>
                      <a:r>
                        <a:rPr lang="zh-CN" sz="1200" b="1" kern="1200" dirty="0" smtClean="0">
                          <a:solidFill>
                            <a:schemeClr val="tx1"/>
                          </a:solidFill>
                          <a:latin typeface="微软雅黑" panose="020B0503020204020204" pitchFamily="34" charset="-122"/>
                          <a:ea typeface="微软雅黑" panose="020B0503020204020204" pitchFamily="34" charset="-122"/>
                          <a:cs typeface="+mn-cs"/>
                        </a:rPr>
                        <a:t>地点</a:t>
                      </a:r>
                      <a:r>
                        <a:rPr lang="zh-CN" altLang="en-US" sz="1200" b="1" kern="1200" dirty="0" smtClean="0">
                          <a:solidFill>
                            <a:schemeClr val="tx1"/>
                          </a:solidFill>
                          <a:latin typeface="微软雅黑" panose="020B0503020204020204" pitchFamily="34" charset="-122"/>
                          <a:ea typeface="微软雅黑" panose="020B0503020204020204" pitchFamily="34" charset="-122"/>
                          <a:cs typeface="+mn-cs"/>
                        </a:rPr>
                        <a:t>（拟）</a:t>
                      </a:r>
                      <a:endParaRPr lang="zh-CN" sz="1200" b="1"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r>
              <a:tr h="360045">
                <a:tc>
                  <a:txBody>
                    <a:bodyPr/>
                    <a:lstStyle/>
                    <a:p>
                      <a:pPr marL="0" algn="ctr" defTabSz="914400" rtl="0" eaLnBrk="1" latinLnBrk="0" hangingPunct="1">
                        <a:lnSpc>
                          <a:spcPct val="150000"/>
                        </a:lnSpc>
                        <a:spcAft>
                          <a:spcPts val="0"/>
                        </a:spcAft>
                      </a:pPr>
                      <a:r>
                        <a:rPr lang="zh-CN" sz="1200" b="0" kern="1200" dirty="0">
                          <a:solidFill>
                            <a:schemeClr val="tx1"/>
                          </a:solidFill>
                          <a:latin typeface="微软雅黑" panose="020B0503020204020204" pitchFamily="34" charset="-122"/>
                          <a:ea typeface="微软雅黑" panose="020B0503020204020204" pitchFamily="34" charset="-122"/>
                          <a:cs typeface="+mn-cs"/>
                        </a:rPr>
                        <a:t>大赛赛制解读与操作培训</a:t>
                      </a: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ct val="150000"/>
                        </a:lnSpc>
                        <a:spcAft>
                          <a:spcPts val="0"/>
                        </a:spcAft>
                      </a:pPr>
                      <a:r>
                        <a:rPr lang="en-US" altLang="zh-CN" sz="1200" b="0" kern="1200" dirty="0" smtClean="0">
                          <a:solidFill>
                            <a:schemeClr val="tx1"/>
                          </a:solidFill>
                          <a:latin typeface="微软雅黑" panose="020B0503020204020204" pitchFamily="34" charset="-122"/>
                          <a:ea typeface="微软雅黑" panose="020B0503020204020204" pitchFamily="34" charset="-122"/>
                          <a:cs typeface="+mn-cs"/>
                        </a:rPr>
                        <a:t>4</a:t>
                      </a:r>
                      <a:r>
                        <a:rPr lang="zh-CN" sz="1200" b="0" kern="1200" dirty="0" smtClean="0">
                          <a:solidFill>
                            <a:schemeClr val="tx1"/>
                          </a:solidFill>
                          <a:latin typeface="微软雅黑" panose="020B0503020204020204" pitchFamily="34" charset="-122"/>
                          <a:ea typeface="微软雅黑" panose="020B0503020204020204" pitchFamily="34" charset="-122"/>
                          <a:cs typeface="+mn-cs"/>
                        </a:rPr>
                        <a:t>月</a:t>
                      </a:r>
                      <a:r>
                        <a:rPr lang="en-US" altLang="zh-CN" sz="1200" b="0" kern="1200" dirty="0" smtClean="0">
                          <a:solidFill>
                            <a:schemeClr val="tx1"/>
                          </a:solidFill>
                          <a:latin typeface="微软雅黑" panose="020B0503020204020204" pitchFamily="34" charset="-122"/>
                          <a:ea typeface="微软雅黑" panose="020B0503020204020204" pitchFamily="34" charset="-122"/>
                          <a:cs typeface="+mn-cs"/>
                        </a:rPr>
                        <a:t>25</a:t>
                      </a:r>
                      <a:r>
                        <a:rPr lang="zh-CN" sz="1200" b="0" kern="1200" dirty="0" smtClean="0">
                          <a:solidFill>
                            <a:schemeClr val="tx1"/>
                          </a:solidFill>
                          <a:latin typeface="微软雅黑" panose="020B0503020204020204" pitchFamily="34" charset="-122"/>
                          <a:ea typeface="微软雅黑" panose="020B0503020204020204" pitchFamily="34" charset="-122"/>
                          <a:cs typeface="+mn-cs"/>
                        </a:rPr>
                        <a:t>日</a:t>
                      </a:r>
                      <a:endParaRPr 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ct val="150000"/>
                        </a:lnSpc>
                        <a:spcAft>
                          <a:spcPts val="0"/>
                        </a:spcAft>
                      </a:pPr>
                      <a:r>
                        <a:rPr lang="zh-CN" altLang="zh-CN" sz="1200" b="0" kern="1200" dirty="0" smtClean="0">
                          <a:solidFill>
                            <a:schemeClr val="tx1"/>
                          </a:solidFill>
                          <a:latin typeface="微软雅黑" panose="020B0503020204020204" pitchFamily="34" charset="-122"/>
                          <a:ea typeface="微软雅黑" panose="020B0503020204020204" pitchFamily="34" charset="-122"/>
                          <a:cs typeface="+mn-cs"/>
                        </a:rPr>
                        <a:t>腾讯课堂</a:t>
                      </a:r>
                      <a:endParaRPr lang="zh-CN" alt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r>
              <a:tr h="360040">
                <a:tc>
                  <a:txBody>
                    <a:bodyPr/>
                    <a:lstStyle/>
                    <a:p>
                      <a:pPr marL="0" algn="ctr" defTabSz="914400" rtl="0" eaLnBrk="1" latinLnBrk="0" hangingPunct="1">
                        <a:lnSpc>
                          <a:spcPct val="150000"/>
                        </a:lnSpc>
                        <a:spcAft>
                          <a:spcPts val="0"/>
                        </a:spcAft>
                      </a:pPr>
                      <a:r>
                        <a:rPr lang="zh-CN" sz="1200" b="0" kern="1200" dirty="0">
                          <a:solidFill>
                            <a:schemeClr val="tx1"/>
                          </a:solidFill>
                          <a:latin typeface="微软雅黑" panose="020B0503020204020204" pitchFamily="34" charset="-122"/>
                          <a:ea typeface="微软雅黑" panose="020B0503020204020204" pitchFamily="34" charset="-122"/>
                          <a:cs typeface="+mn-cs"/>
                        </a:rPr>
                        <a:t>基本面分析与操盘培训</a:t>
                      </a: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ts val="2700"/>
                        </a:lnSpc>
                        <a:spcAft>
                          <a:spcPts val="0"/>
                        </a:spcAft>
                      </a:pPr>
                      <a:r>
                        <a:rPr lang="en-US" sz="1200" b="0" kern="1200" dirty="0" smtClean="0">
                          <a:solidFill>
                            <a:schemeClr val="tx1"/>
                          </a:solidFill>
                          <a:latin typeface="微软雅黑" panose="020B0503020204020204" pitchFamily="34" charset="-122"/>
                          <a:ea typeface="微软雅黑" panose="020B0503020204020204" pitchFamily="34" charset="-122"/>
                          <a:cs typeface="+mn-cs"/>
                        </a:rPr>
                        <a:t>5</a:t>
                      </a:r>
                      <a:r>
                        <a:rPr lang="zh-CN" sz="1200" b="0" kern="1200" dirty="0" smtClean="0">
                          <a:solidFill>
                            <a:schemeClr val="tx1"/>
                          </a:solidFill>
                          <a:latin typeface="微软雅黑" panose="020B0503020204020204" pitchFamily="34" charset="-122"/>
                          <a:ea typeface="微软雅黑" panose="020B0503020204020204" pitchFamily="34" charset="-122"/>
                          <a:cs typeface="+mn-cs"/>
                        </a:rPr>
                        <a:t>月</a:t>
                      </a:r>
                      <a:r>
                        <a:rPr lang="en-US" sz="1200" b="0" kern="1200" dirty="0" smtClean="0">
                          <a:solidFill>
                            <a:schemeClr val="tx1"/>
                          </a:solidFill>
                          <a:latin typeface="微软雅黑" panose="020B0503020204020204" pitchFamily="34" charset="-122"/>
                          <a:ea typeface="微软雅黑" panose="020B0503020204020204" pitchFamily="34" charset="-122"/>
                          <a:cs typeface="+mn-cs"/>
                        </a:rPr>
                        <a:t>8</a:t>
                      </a:r>
                      <a:r>
                        <a:rPr lang="zh-CN" sz="1200" b="0" kern="1200" dirty="0" smtClean="0">
                          <a:solidFill>
                            <a:schemeClr val="tx1"/>
                          </a:solidFill>
                          <a:latin typeface="微软雅黑" panose="020B0503020204020204" pitchFamily="34" charset="-122"/>
                          <a:ea typeface="微软雅黑" panose="020B0503020204020204" pitchFamily="34" charset="-122"/>
                          <a:cs typeface="+mn-cs"/>
                        </a:rPr>
                        <a:t>日</a:t>
                      </a:r>
                      <a:endParaRPr 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c>
                  <a:txBody>
                    <a:bodyPr/>
                    <a:lstStyle/>
                    <a:p>
                      <a:pPr algn="ctr">
                        <a:lnSpc>
                          <a:spcPts val="2700"/>
                        </a:lnSpc>
                        <a:spcAft>
                          <a:spcPts val="0"/>
                        </a:spcAft>
                      </a:pPr>
                      <a:r>
                        <a:rPr lang="zh-CN" altLang="zh-CN" sz="1200" b="0" kern="1200" dirty="0" smtClean="0">
                          <a:solidFill>
                            <a:schemeClr val="tx1"/>
                          </a:solidFill>
                          <a:latin typeface="微软雅黑" panose="020B0503020204020204" pitchFamily="34" charset="-122"/>
                          <a:ea typeface="微软雅黑" panose="020B0503020204020204" pitchFamily="34" charset="-122"/>
                          <a:cs typeface="+mn-cs"/>
                        </a:rPr>
                        <a:t>腾讯课堂</a:t>
                      </a:r>
                      <a:endParaRPr lang="zh-CN" alt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r>
              <a:tr h="360040">
                <a:tc>
                  <a:txBody>
                    <a:bodyPr/>
                    <a:lstStyle/>
                    <a:p>
                      <a:pPr algn="ctr">
                        <a:lnSpc>
                          <a:spcPts val="2700"/>
                        </a:lnSpc>
                        <a:spcAft>
                          <a:spcPts val="0"/>
                        </a:spcAft>
                      </a:pPr>
                      <a:r>
                        <a:rPr lang="zh-CN" sz="1200" b="0" kern="1200" dirty="0">
                          <a:solidFill>
                            <a:schemeClr val="tx1"/>
                          </a:solidFill>
                          <a:latin typeface="微软雅黑" panose="020B0503020204020204" pitchFamily="34" charset="-122"/>
                          <a:ea typeface="微软雅黑" panose="020B0503020204020204" pitchFamily="34" charset="-122"/>
                          <a:cs typeface="+mn-cs"/>
                        </a:rPr>
                        <a:t>证券投资基础知识</a:t>
                      </a:r>
                    </a:p>
                  </a:txBody>
                  <a:tcPr marL="68580" marR="68580" marT="0" marB="0">
                    <a:solidFill>
                      <a:schemeClr val="tx1">
                        <a:lumMod val="50000"/>
                        <a:lumOff val="50000"/>
                        <a:alpha val="31000"/>
                      </a:schemeClr>
                    </a:solidFill>
                  </a:tcPr>
                </a:tc>
                <a:tc>
                  <a:txBody>
                    <a:bodyPr/>
                    <a:lstStyle/>
                    <a:p>
                      <a:pPr algn="ctr">
                        <a:lnSpc>
                          <a:spcPts val="2700"/>
                        </a:lnSpc>
                        <a:spcAft>
                          <a:spcPts val="0"/>
                        </a:spcAft>
                      </a:pPr>
                      <a:r>
                        <a:rPr lang="en-US" sz="1200" b="0" kern="1200" dirty="0">
                          <a:solidFill>
                            <a:schemeClr val="tx1"/>
                          </a:solidFill>
                          <a:latin typeface="微软雅黑" panose="020B0503020204020204" pitchFamily="34" charset="-122"/>
                          <a:ea typeface="微软雅黑" panose="020B0503020204020204" pitchFamily="34" charset="-122"/>
                          <a:cs typeface="+mn-cs"/>
                        </a:rPr>
                        <a:t>5</a:t>
                      </a:r>
                      <a:r>
                        <a:rPr lang="zh-CN" sz="1200" b="0" kern="1200" dirty="0">
                          <a:solidFill>
                            <a:schemeClr val="tx1"/>
                          </a:solidFill>
                          <a:latin typeface="微软雅黑" panose="020B0503020204020204" pitchFamily="34" charset="-122"/>
                          <a:ea typeface="微软雅黑" panose="020B0503020204020204" pitchFamily="34" charset="-122"/>
                          <a:cs typeface="+mn-cs"/>
                        </a:rPr>
                        <a:t>月</a:t>
                      </a:r>
                      <a:r>
                        <a:rPr lang="en-US" sz="1200" b="0" kern="1200" dirty="0">
                          <a:solidFill>
                            <a:schemeClr val="tx1"/>
                          </a:solidFill>
                          <a:latin typeface="微软雅黑" panose="020B0503020204020204" pitchFamily="34" charset="-122"/>
                          <a:ea typeface="微软雅黑" panose="020B0503020204020204" pitchFamily="34" charset="-122"/>
                          <a:cs typeface="+mn-cs"/>
                        </a:rPr>
                        <a:t>15</a:t>
                      </a:r>
                      <a:r>
                        <a:rPr lang="zh-CN" sz="1200" b="0" kern="1200" dirty="0">
                          <a:solidFill>
                            <a:schemeClr val="tx1"/>
                          </a:solidFill>
                          <a:latin typeface="微软雅黑" panose="020B0503020204020204" pitchFamily="34" charset="-122"/>
                          <a:ea typeface="微软雅黑" panose="020B0503020204020204" pitchFamily="34" charset="-122"/>
                          <a:cs typeface="+mn-cs"/>
                        </a:rPr>
                        <a:t>日</a:t>
                      </a:r>
                    </a:p>
                  </a:txBody>
                  <a:tcPr marL="68580" marR="68580" marT="0" marB="0">
                    <a:solidFill>
                      <a:schemeClr val="tx1">
                        <a:lumMod val="50000"/>
                        <a:lumOff val="50000"/>
                        <a:alpha val="31000"/>
                      </a:schemeClr>
                    </a:solidFill>
                  </a:tcPr>
                </a:tc>
                <a:tc>
                  <a:txBody>
                    <a:bodyPr/>
                    <a:lstStyle/>
                    <a:p>
                      <a:pPr algn="ctr">
                        <a:lnSpc>
                          <a:spcPts val="2700"/>
                        </a:lnSpc>
                        <a:spcAft>
                          <a:spcPts val="0"/>
                        </a:spcAft>
                      </a:pPr>
                      <a:r>
                        <a:rPr lang="zh-CN" sz="1200" b="0" kern="1200" dirty="0">
                          <a:solidFill>
                            <a:schemeClr val="tx1"/>
                          </a:solidFill>
                          <a:latin typeface="微软雅黑" panose="020B0503020204020204" pitchFamily="34" charset="-122"/>
                          <a:ea typeface="微软雅黑" panose="020B0503020204020204" pitchFamily="34" charset="-122"/>
                          <a:cs typeface="+mn-cs"/>
                        </a:rPr>
                        <a:t>腾讯课堂</a:t>
                      </a:r>
                    </a:p>
                  </a:txBody>
                  <a:tcPr marL="68580" marR="68580" marT="0" marB="0">
                    <a:solidFill>
                      <a:schemeClr val="tx1">
                        <a:lumMod val="50000"/>
                        <a:lumOff val="50000"/>
                        <a:alpha val="31000"/>
                      </a:schemeClr>
                    </a:solidFill>
                  </a:tcPr>
                </a:tc>
              </a:tr>
              <a:tr h="360040">
                <a:tc>
                  <a:txBody>
                    <a:bodyPr/>
                    <a:lstStyle/>
                    <a:p>
                      <a:pPr marL="0" algn="ctr" defTabSz="914400" rtl="0" eaLnBrk="1" latinLnBrk="0" hangingPunct="1">
                        <a:lnSpc>
                          <a:spcPct val="150000"/>
                        </a:lnSpc>
                        <a:spcAft>
                          <a:spcPts val="0"/>
                        </a:spcAft>
                      </a:pPr>
                      <a:r>
                        <a:rPr lang="zh-CN" sz="1200" b="0" kern="1200" dirty="0">
                          <a:solidFill>
                            <a:schemeClr val="tx1"/>
                          </a:solidFill>
                          <a:latin typeface="微软雅黑" panose="020B0503020204020204" pitchFamily="34" charset="-122"/>
                          <a:ea typeface="微软雅黑" panose="020B0503020204020204" pitchFamily="34" charset="-122"/>
                          <a:cs typeface="+mn-cs"/>
                        </a:rPr>
                        <a:t>日内回转交易培训演示</a:t>
                      </a:r>
                    </a:p>
                  </a:txBody>
                  <a:tcPr marL="68580" marR="68580" marT="0" marB="0">
                    <a:solidFill>
                      <a:schemeClr val="tx1">
                        <a:lumMod val="50000"/>
                        <a:lumOff val="50000"/>
                        <a:alpha val="31000"/>
                      </a:schemeClr>
                    </a:solidFill>
                  </a:tcPr>
                </a:tc>
                <a:tc>
                  <a:txBody>
                    <a:bodyPr/>
                    <a:lstStyle/>
                    <a:p>
                      <a:pPr marL="0" algn="ctr" defTabSz="914400" rtl="0" eaLnBrk="1" latinLnBrk="0" hangingPunct="1">
                        <a:lnSpc>
                          <a:spcPts val="2700"/>
                        </a:lnSpc>
                        <a:spcAft>
                          <a:spcPts val="0"/>
                        </a:spcAft>
                      </a:pPr>
                      <a:r>
                        <a:rPr lang="en-US" sz="1200" b="0" kern="1200" dirty="0">
                          <a:solidFill>
                            <a:schemeClr val="tx1"/>
                          </a:solidFill>
                          <a:latin typeface="微软雅黑" panose="020B0503020204020204" pitchFamily="34" charset="-122"/>
                          <a:ea typeface="微软雅黑" panose="020B0503020204020204" pitchFamily="34" charset="-122"/>
                          <a:cs typeface="+mn-cs"/>
                        </a:rPr>
                        <a:t>7</a:t>
                      </a:r>
                      <a:r>
                        <a:rPr lang="zh-CN" sz="1200" b="0" kern="1200" dirty="0">
                          <a:solidFill>
                            <a:schemeClr val="tx1"/>
                          </a:solidFill>
                          <a:latin typeface="微软雅黑" panose="020B0503020204020204" pitchFamily="34" charset="-122"/>
                          <a:ea typeface="微软雅黑" panose="020B0503020204020204" pitchFamily="34" charset="-122"/>
                          <a:cs typeface="+mn-cs"/>
                        </a:rPr>
                        <a:t>月</a:t>
                      </a:r>
                      <a:r>
                        <a:rPr lang="en-US" sz="1200" b="0" kern="1200" dirty="0" smtClean="0">
                          <a:solidFill>
                            <a:schemeClr val="tx1"/>
                          </a:solidFill>
                          <a:latin typeface="微软雅黑" panose="020B0503020204020204" pitchFamily="34" charset="-122"/>
                          <a:ea typeface="微软雅黑" panose="020B0503020204020204" pitchFamily="34" charset="-122"/>
                          <a:cs typeface="+mn-cs"/>
                        </a:rPr>
                        <a:t>25</a:t>
                      </a:r>
                      <a:r>
                        <a:rPr lang="zh-CN" sz="1200" b="0" kern="1200" dirty="0" smtClean="0">
                          <a:solidFill>
                            <a:schemeClr val="tx1"/>
                          </a:solidFill>
                          <a:latin typeface="微软雅黑" panose="020B0503020204020204" pitchFamily="34" charset="-122"/>
                          <a:ea typeface="微软雅黑" panose="020B0503020204020204" pitchFamily="34" charset="-122"/>
                          <a:cs typeface="+mn-cs"/>
                        </a:rPr>
                        <a:t>日</a:t>
                      </a:r>
                      <a:endParaRPr 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c>
                  <a:txBody>
                    <a:bodyPr/>
                    <a:lstStyle/>
                    <a:p>
                      <a:pPr algn="ctr">
                        <a:lnSpc>
                          <a:spcPts val="2700"/>
                        </a:lnSpc>
                        <a:spcAft>
                          <a:spcPts val="0"/>
                        </a:spcAft>
                      </a:pPr>
                      <a:r>
                        <a:rPr lang="zh-CN" altLang="zh-CN" sz="1200" b="0" kern="1200" dirty="0" smtClean="0">
                          <a:solidFill>
                            <a:schemeClr val="tx1"/>
                          </a:solidFill>
                          <a:latin typeface="微软雅黑" panose="020B0503020204020204" pitchFamily="34" charset="-122"/>
                          <a:ea typeface="微软雅黑" panose="020B0503020204020204" pitchFamily="34" charset="-122"/>
                          <a:cs typeface="+mn-cs"/>
                        </a:rPr>
                        <a:t>腾讯课堂</a:t>
                      </a:r>
                      <a:endParaRPr lang="zh-CN" altLang="zh-CN" sz="1200" b="0" kern="1200" dirty="0">
                        <a:solidFill>
                          <a:schemeClr val="tx1"/>
                        </a:solidFill>
                        <a:latin typeface="微软雅黑" panose="020B0503020204020204" pitchFamily="34" charset="-122"/>
                        <a:ea typeface="微软雅黑" panose="020B0503020204020204" pitchFamily="34" charset="-122"/>
                        <a:cs typeface="+mn-cs"/>
                      </a:endParaRPr>
                    </a:p>
                  </a:txBody>
                  <a:tcPr marL="68580" marR="68580" marT="0" marB="0">
                    <a:solidFill>
                      <a:schemeClr val="tx1">
                        <a:lumMod val="50000"/>
                        <a:lumOff val="50000"/>
                        <a:alpha val="31000"/>
                      </a:schemeClr>
                    </a:solidFill>
                  </a:tcPr>
                </a:tc>
              </a:tr>
            </a:tbl>
          </a:graphicData>
        </a:graphic>
      </p:graphicFrame>
      <p:grpSp>
        <p:nvGrpSpPr>
          <p:cNvPr id="7" name="组合 6"/>
          <p:cNvGrpSpPr/>
          <p:nvPr/>
        </p:nvGrpSpPr>
        <p:grpSpPr>
          <a:xfrm>
            <a:off x="0" y="152366"/>
            <a:ext cx="6445956" cy="643325"/>
            <a:chOff x="3482975" y="1733740"/>
            <a:chExt cx="6445956" cy="643325"/>
          </a:xfrm>
        </p:grpSpPr>
        <p:sp>
          <p:nvSpPr>
            <p:cNvPr id="8" name="等腰三角形 7"/>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10" name="等腰三角形 9"/>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1"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2"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03</a:t>
              </a:r>
              <a:endParaRPr lang="zh-CN" altLang="en-US" sz="3810" dirty="0">
                <a:latin typeface="Agency FB" panose="020B0503020202020204" pitchFamily="34" charset="0"/>
              </a:endParaRPr>
            </a:p>
          </p:txBody>
        </p:sp>
        <p:sp>
          <p:nvSpPr>
            <p:cNvPr id="13"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5"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大赛活动</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a:solidFill>
                    <a:srgbClr val="3D3D3E"/>
                  </a:solidFill>
                  <a:latin typeface="微软雅黑" panose="020B0503020204020204" pitchFamily="34" charset="-122"/>
                  <a:ea typeface="微软雅黑" panose="020B0503020204020204" pitchFamily="34" charset="-122"/>
                </a:rPr>
                <a:t>线</a:t>
              </a:r>
              <a:r>
                <a:rPr lang="zh-CN" altLang="en-US" sz="2000" b="1" dirty="0" smtClean="0">
                  <a:solidFill>
                    <a:srgbClr val="3D3D3E"/>
                  </a:solidFill>
                  <a:latin typeface="微软雅黑" panose="020B0503020204020204" pitchFamily="34" charset="-122"/>
                  <a:ea typeface="微软雅黑" panose="020B0503020204020204" pitchFamily="34" charset="-122"/>
                </a:rPr>
                <a:t>上活动</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928676"/>
            <a:ext cx="9144000" cy="785818"/>
          </a:xfrm>
          <a:prstGeom prst="rect">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800" b="1" dirty="0" smtClean="0">
                <a:solidFill>
                  <a:prstClr val="white"/>
                </a:solidFill>
                <a:latin typeface="微软雅黑" panose="020B0503020204020204" pitchFamily="34" charset="-122"/>
                <a:ea typeface="微软雅黑" panose="020B0503020204020204" pitchFamily="34" charset="-122"/>
              </a:rPr>
              <a:t>颁奖典礼</a:t>
            </a:r>
          </a:p>
        </p:txBody>
      </p:sp>
      <p:sp>
        <p:nvSpPr>
          <p:cNvPr id="3" name="Rectangle 5"/>
          <p:cNvSpPr>
            <a:spLocks noChangeArrowheads="1"/>
          </p:cNvSpPr>
          <p:nvPr/>
        </p:nvSpPr>
        <p:spPr bwMode="auto">
          <a:xfrm>
            <a:off x="285720" y="1972744"/>
            <a:ext cx="8715436" cy="654410"/>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indent="457200" algn="ctr">
              <a:lnSpc>
                <a:spcPct val="150000"/>
              </a:lnSpc>
              <a:defRPr/>
            </a:pPr>
            <a:r>
              <a:rPr lang="zh-CN" altLang="zh-CN" sz="1200" dirty="0" smtClean="0">
                <a:latin typeface="微软雅黑" panose="020B0503020204020204" pitchFamily="34" charset="-122"/>
                <a:ea typeface="微软雅黑" panose="020B0503020204020204" pitchFamily="34" charset="-122"/>
              </a:rPr>
              <a:t>总决赛</a:t>
            </a:r>
            <a:r>
              <a:rPr lang="zh-CN" altLang="zh-CN" sz="1200" dirty="0">
                <a:latin typeface="微软雅黑" panose="020B0503020204020204" pitchFamily="34" charset="-122"/>
                <a:ea typeface="微软雅黑" panose="020B0503020204020204" pitchFamily="34" charset="-122"/>
              </a:rPr>
              <a:t>现场颁布结果，由现场嘉宾及领导对于获奖院校师生进行颁奖，以资鼓励。</a:t>
            </a:r>
          </a:p>
          <a:p>
            <a:pPr indent="457200">
              <a:lnSpc>
                <a:spcPct val="150000"/>
              </a:lnSpc>
              <a:defRPr/>
            </a:pPr>
            <a:endParaRPr lang="zh-CN" altLang="en-US" sz="1400" b="0"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0" y="152366"/>
            <a:ext cx="6445956" cy="643325"/>
            <a:chOff x="3482975" y="1733740"/>
            <a:chExt cx="6445956" cy="643325"/>
          </a:xfrm>
        </p:grpSpPr>
        <p:sp>
          <p:nvSpPr>
            <p:cNvPr id="9" name="等腰三角形 8"/>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12" name="等腰三角形 11"/>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3"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4"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03</a:t>
              </a:r>
              <a:endParaRPr lang="zh-CN" altLang="en-US" sz="3810" dirty="0">
                <a:latin typeface="Agency FB" panose="020B0503020202020204" pitchFamily="34" charset="0"/>
              </a:endParaRPr>
            </a:p>
          </p:txBody>
        </p:sp>
        <p:sp>
          <p:nvSpPr>
            <p:cNvPr id="15"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6"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大赛活动</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线下活动</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pic>
        <p:nvPicPr>
          <p:cNvPr id="1027" name="Picture 3" descr="C:\Users\zhihui.fan\Desktop\实训现场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0726" y="2625013"/>
            <a:ext cx="2784929" cy="18176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zhihui.fan\Desktop\大合影（全）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7663" y="2627534"/>
            <a:ext cx="2725779" cy="181514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zhihui.fan\Desktop\颁奖3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770" y="2625014"/>
            <a:ext cx="2729565" cy="18176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23" y="1851670"/>
            <a:ext cx="9144000" cy="1023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grpSp>
        <p:nvGrpSpPr>
          <p:cNvPr id="6" name="组合 7"/>
          <p:cNvGrpSpPr/>
          <p:nvPr/>
        </p:nvGrpSpPr>
        <p:grpSpPr>
          <a:xfrm>
            <a:off x="634320" y="1707654"/>
            <a:ext cx="985352" cy="1046982"/>
            <a:chOff x="976730" y="1128387"/>
            <a:chExt cx="2071702" cy="2304331"/>
          </a:xfrm>
        </p:grpSpPr>
        <p:sp>
          <p:nvSpPr>
            <p:cNvPr id="3" name="等腰三角形 2"/>
            <p:cNvSpPr/>
            <p:nvPr/>
          </p:nvSpPr>
          <p:spPr>
            <a:xfrm rot="10800000">
              <a:off x="976730" y="1789644"/>
              <a:ext cx="1785950" cy="15001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4" name="等腰三角形 3"/>
            <p:cNvSpPr/>
            <p:nvPr/>
          </p:nvSpPr>
          <p:spPr>
            <a:xfrm rot="10800000">
              <a:off x="1262482" y="1932520"/>
              <a:ext cx="1785950" cy="1500198"/>
            </a:xfrm>
            <a:prstGeom prst="triangle">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5" name="TextBox 4"/>
            <p:cNvSpPr txBox="1"/>
            <p:nvPr/>
          </p:nvSpPr>
          <p:spPr>
            <a:xfrm>
              <a:off x="1587069" y="1128387"/>
              <a:ext cx="1012160" cy="2025408"/>
            </a:xfrm>
            <a:prstGeom prst="rect">
              <a:avLst/>
            </a:prstGeom>
            <a:noFill/>
          </p:spPr>
          <p:txBody>
            <a:bodyPr wrap="square" rtlCol="0">
              <a:spAutoFit/>
            </a:bodyPr>
            <a:lstStyle/>
            <a:p>
              <a:pPr algn="ctr">
                <a:lnSpc>
                  <a:spcPct val="150000"/>
                </a:lnSpc>
              </a:pPr>
              <a:r>
                <a:rPr lang="en-US" altLang="zh-CN" sz="4000" b="1" dirty="0" smtClean="0">
                  <a:solidFill>
                    <a:schemeClr val="bg1"/>
                  </a:solidFill>
                </a:rPr>
                <a:t>4</a:t>
              </a:r>
              <a:endParaRPr lang="zh-CN" altLang="en-US" sz="4000" b="1" dirty="0" smtClean="0">
                <a:solidFill>
                  <a:schemeClr val="bg1"/>
                </a:solidFill>
              </a:endParaRPr>
            </a:p>
          </p:txBody>
        </p:sp>
      </p:grpSp>
      <p:sp>
        <p:nvSpPr>
          <p:cNvPr id="9" name="TextBox 8"/>
          <p:cNvSpPr txBox="1"/>
          <p:nvPr/>
        </p:nvSpPr>
        <p:spPr>
          <a:xfrm>
            <a:off x="2928926" y="1808851"/>
            <a:ext cx="4357718" cy="1015663"/>
          </a:xfrm>
          <a:prstGeom prst="rect">
            <a:avLst/>
          </a:prstGeom>
          <a:noFill/>
        </p:spPr>
        <p:txBody>
          <a:bodyPr wrap="square" rtlCol="0">
            <a:spAutoFit/>
          </a:bodyPr>
          <a:lstStyle/>
          <a:p>
            <a:pPr>
              <a:lnSpc>
                <a:spcPct val="150000"/>
              </a:lnSpc>
            </a:pP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评分与奖项设置</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990064"/>
            <a:ext cx="7416824" cy="2262158"/>
          </a:xfrm>
          <a:prstGeom prst="rect">
            <a:avLst/>
          </a:prstGeom>
          <a:noFill/>
        </p:spPr>
        <p:txBody>
          <a:bodyPr wrap="square" rtlCol="0">
            <a:spAutoFit/>
          </a:bodyPr>
          <a:lstStyle/>
          <a:p>
            <a:pPr>
              <a:lnSpc>
                <a:spcPct val="150000"/>
              </a:lnSpc>
            </a:pPr>
            <a:endParaRPr lang="en-US" altLang="zh-CN" b="1" dirty="0" smtClean="0">
              <a:solidFill>
                <a:srgbClr val="E46C0A"/>
              </a:solidFill>
            </a:endParaRPr>
          </a:p>
          <a:p>
            <a:pPr>
              <a:lnSpc>
                <a:spcPct val="150000"/>
              </a:lnSpc>
            </a:pPr>
            <a:r>
              <a:rPr lang="zh-CN" altLang="en-US" b="1" dirty="0" smtClean="0">
                <a:latin typeface="微软雅黑" panose="020B0503020204020204" pitchFamily="34" charset="-122"/>
                <a:ea typeface="微软雅黑" panose="020B0503020204020204" pitchFamily="34" charset="-122"/>
              </a:rPr>
              <a:t>评分</a:t>
            </a:r>
            <a:r>
              <a:rPr lang="zh-CN" altLang="en-US" b="1" dirty="0">
                <a:latin typeface="微软雅黑" panose="020B0503020204020204" pitchFamily="34" charset="-122"/>
                <a:ea typeface="微软雅黑" panose="020B0503020204020204" pitchFamily="34" charset="-122"/>
              </a:rPr>
              <a:t>原则</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t>   </a:t>
            </a:r>
            <a:r>
              <a:rPr lang="en-US" altLang="zh-CN" sz="1400" dirty="0">
                <a:latin typeface="微软雅黑" panose="020B0503020204020204" pitchFamily="34" charset="-122"/>
                <a:ea typeface="微软雅黑" panose="020B0503020204020204" pitchFamily="34" charset="-122"/>
              </a:rPr>
              <a:t>  </a:t>
            </a:r>
            <a:r>
              <a:rPr lang="zh-CN" altLang="zh-CN" sz="1400" dirty="0">
                <a:latin typeface="微软雅黑" panose="020B0503020204020204" pitchFamily="34" charset="-122"/>
                <a:ea typeface="微软雅黑" panose="020B0503020204020204" pitchFamily="34" charset="-122"/>
              </a:rPr>
              <a:t>本次比赛评选活动坚持公正、公平、公开的评分原则，成立裁判组为参赛选手进行评分，并设立监督组和仲裁组，对裁判组的工作进行监督、复核，以及接受由参赛领队提出的对裁判结果的申诉。选手在参赛中如违反评选活动规定，情节严重者取消参选资格。</a:t>
            </a:r>
          </a:p>
          <a:p>
            <a:endParaRPr lang="zh-CN" altLang="en-US" dirty="0"/>
          </a:p>
        </p:txBody>
      </p:sp>
      <p:grpSp>
        <p:nvGrpSpPr>
          <p:cNvPr id="5" name="组合 4"/>
          <p:cNvGrpSpPr/>
          <p:nvPr/>
        </p:nvGrpSpPr>
        <p:grpSpPr>
          <a:xfrm>
            <a:off x="0" y="152366"/>
            <a:ext cx="6445956" cy="643325"/>
            <a:chOff x="3482975" y="1733740"/>
            <a:chExt cx="6445956" cy="643325"/>
          </a:xfrm>
        </p:grpSpPr>
        <p:sp>
          <p:nvSpPr>
            <p:cNvPr id="6" name="等腰三角形 5"/>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7" name="等腰三角形 6"/>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8"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9"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04</a:t>
              </a:r>
              <a:endParaRPr lang="zh-CN" altLang="en-US" sz="3810" dirty="0">
                <a:latin typeface="Agency FB" panose="020B0503020202020204" pitchFamily="34" charset="0"/>
              </a:endParaRPr>
            </a:p>
          </p:txBody>
        </p:sp>
        <p:sp>
          <p:nvSpPr>
            <p:cNvPr id="10"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1"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评分与奖项设置</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评分原则</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059582"/>
            <a:ext cx="8064896" cy="2491740"/>
          </a:xfrm>
          <a:prstGeom prst="rect">
            <a:avLst/>
          </a:prstGeom>
          <a:noFill/>
        </p:spPr>
        <p:txBody>
          <a:bodyPr wrap="square" rtlCol="0">
            <a:spAutoFit/>
          </a:bodyPr>
          <a:lstStyle/>
          <a:p>
            <a:pPr>
              <a:lnSpc>
                <a:spcPct val="150000"/>
              </a:lnSpc>
            </a:pPr>
            <a:r>
              <a:rPr lang="en-US" altLang="zh-CN" sz="1200" b="1" dirty="0">
                <a:latin typeface="微软雅黑" panose="020B0503020204020204" pitchFamily="34" charset="-122"/>
                <a:ea typeface="微软雅黑" panose="020B0503020204020204" pitchFamily="34" charset="-122"/>
              </a:rPr>
              <a:t>1</a:t>
            </a:r>
            <a:r>
              <a:rPr lang="zh-CN" altLang="zh-CN" sz="1200" b="1" dirty="0">
                <a:latin typeface="微软雅黑" panose="020B0503020204020204" pitchFamily="34" charset="-122"/>
                <a:ea typeface="微软雅黑" panose="020B0503020204020204" pitchFamily="34" charset="-122"/>
              </a:rPr>
              <a:t>、初赛</a:t>
            </a:r>
          </a:p>
          <a:p>
            <a:pPr>
              <a:lnSpc>
                <a:spcPct val="150000"/>
              </a:lnSpc>
            </a:pPr>
            <a:r>
              <a:rPr lang="zh-CN" altLang="zh-CN" sz="1200" dirty="0">
                <a:latin typeface="微软雅黑" panose="020B0503020204020204" pitchFamily="34" charset="-122"/>
                <a:ea typeface="微软雅黑" panose="020B0503020204020204" pitchFamily="34" charset="-122"/>
              </a:rPr>
              <a:t>成绩评定由“虚拟交易所系统软件</a:t>
            </a:r>
            <a:r>
              <a:rPr lang="en-US" altLang="zh-CN" sz="1200" dirty="0">
                <a:latin typeface="微软雅黑" panose="020B0503020204020204" pitchFamily="34" charset="-122"/>
                <a:ea typeface="微软雅黑" panose="020B0503020204020204" pitchFamily="34" charset="-122"/>
              </a:rPr>
              <a:t>V6.4</a:t>
            </a:r>
            <a:r>
              <a:rPr lang="zh-CN" altLang="zh-CN" sz="1200" dirty="0">
                <a:latin typeface="微软雅黑" panose="020B0503020204020204" pitchFamily="34" charset="-122"/>
                <a:ea typeface="微软雅黑" panose="020B0503020204020204" pitchFamily="34" charset="-122"/>
              </a:rPr>
              <a:t>”自动评分。</a:t>
            </a:r>
          </a:p>
          <a:p>
            <a:pPr>
              <a:lnSpc>
                <a:spcPct val="150000"/>
              </a:lnSpc>
            </a:pPr>
            <a:endParaRPr lang="zh-CN" altLang="zh-CN" sz="1200" dirty="0">
              <a:latin typeface="微软雅黑" panose="020B0503020204020204" pitchFamily="34" charset="-122"/>
              <a:ea typeface="微软雅黑" panose="020B0503020204020204" pitchFamily="34" charset="-122"/>
            </a:endParaRPr>
          </a:p>
          <a:p>
            <a:pPr>
              <a:lnSpc>
                <a:spcPct val="150000"/>
              </a:lnSpc>
            </a:pPr>
            <a:r>
              <a:rPr lang="en-US" altLang="zh-CN" sz="1200" b="1" dirty="0">
                <a:latin typeface="微软雅黑" panose="020B0503020204020204" pitchFamily="34" charset="-122"/>
                <a:ea typeface="微软雅黑" panose="020B0503020204020204" pitchFamily="34" charset="-122"/>
              </a:rPr>
              <a:t>2</a:t>
            </a:r>
            <a:r>
              <a:rPr lang="zh-CN" altLang="zh-CN" sz="1200" b="1" dirty="0">
                <a:latin typeface="微软雅黑" panose="020B0503020204020204" pitchFamily="34" charset="-122"/>
                <a:ea typeface="微软雅黑" panose="020B0503020204020204" pitchFamily="34" charset="-122"/>
              </a:rPr>
              <a:t>、决赛</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拟</a:t>
            </a:r>
            <a:r>
              <a:rPr lang="en-US" altLang="zh-CN" sz="1200" b="1" dirty="0">
                <a:latin typeface="微软雅黑" panose="020B0503020204020204" pitchFamily="34" charset="-122"/>
                <a:ea typeface="微软雅黑" panose="020B0503020204020204" pitchFamily="34" charset="-122"/>
              </a:rPr>
              <a:t>)</a:t>
            </a:r>
            <a:endParaRPr lang="zh-CN" altLang="zh-CN" sz="1200" b="1" dirty="0">
              <a:latin typeface="微软雅黑" panose="020B0503020204020204" pitchFamily="34" charset="-122"/>
              <a:ea typeface="微软雅黑" panose="020B0503020204020204" pitchFamily="34" charset="-122"/>
            </a:endParaRPr>
          </a:p>
          <a:p>
            <a:pPr>
              <a:lnSpc>
                <a:spcPct val="150000"/>
              </a:lnSpc>
            </a:pPr>
            <a:r>
              <a:rPr lang="zh-CN" altLang="zh-CN"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1</a:t>
            </a:r>
            <a:r>
              <a:rPr lang="zh-CN" altLang="zh-CN" sz="1200" dirty="0">
                <a:latin typeface="微软雅黑" panose="020B0503020204020204" pitchFamily="34" charset="-122"/>
                <a:ea typeface="微软雅黑" panose="020B0503020204020204" pitchFamily="34" charset="-122"/>
              </a:rPr>
              <a:t>）“证券模拟交易”竞赛成绩评定由“虚拟交易所系统软件</a:t>
            </a:r>
            <a:r>
              <a:rPr lang="en-US" altLang="zh-CN" sz="1200" dirty="0">
                <a:latin typeface="微软雅黑" panose="020B0503020204020204" pitchFamily="34" charset="-122"/>
                <a:ea typeface="微软雅黑" panose="020B0503020204020204" pitchFamily="34" charset="-122"/>
              </a:rPr>
              <a:t>V6.4</a:t>
            </a:r>
            <a:r>
              <a:rPr lang="zh-CN" altLang="zh-CN" sz="1200" dirty="0">
                <a:latin typeface="微软雅黑" panose="020B0503020204020204" pitchFamily="34" charset="-122"/>
                <a:ea typeface="微软雅黑" panose="020B0503020204020204" pitchFamily="34" charset="-122"/>
              </a:rPr>
              <a:t>”自动评分。</a:t>
            </a:r>
          </a:p>
          <a:p>
            <a:pPr>
              <a:lnSpc>
                <a:spcPct val="150000"/>
              </a:lnSpc>
            </a:pPr>
            <a:r>
              <a:rPr lang="zh-CN" altLang="zh-CN"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2</a:t>
            </a:r>
            <a:r>
              <a:rPr lang="zh-CN" altLang="zh-CN" sz="1200" dirty="0">
                <a:latin typeface="微软雅黑" panose="020B0503020204020204" pitchFamily="34" charset="-122"/>
                <a:ea typeface="微软雅黑" panose="020B0503020204020204" pitchFamily="34" charset="-122"/>
              </a:rPr>
              <a:t>）“证券行业知识”竞赛成绩评定由“虚拟交易所系统软件</a:t>
            </a:r>
            <a:r>
              <a:rPr lang="en-US" altLang="zh-CN" sz="1200" dirty="0">
                <a:latin typeface="微软雅黑" panose="020B0503020204020204" pitchFamily="34" charset="-122"/>
                <a:ea typeface="微软雅黑" panose="020B0503020204020204" pitchFamily="34" charset="-122"/>
              </a:rPr>
              <a:t>V6.4</a:t>
            </a:r>
            <a:r>
              <a:rPr lang="zh-CN" altLang="zh-CN" sz="1200" dirty="0">
                <a:latin typeface="微软雅黑" panose="020B0503020204020204" pitchFamily="34" charset="-122"/>
                <a:ea typeface="微软雅黑" panose="020B0503020204020204" pitchFamily="34" charset="-122"/>
              </a:rPr>
              <a:t>”自动评分。</a:t>
            </a:r>
          </a:p>
          <a:p>
            <a:pPr>
              <a:lnSpc>
                <a:spcPct val="150000"/>
              </a:lnSpc>
            </a:pPr>
            <a:r>
              <a:rPr lang="zh-CN" altLang="en-US" sz="1200" dirty="0" smtClean="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“投资策略分析”</a:t>
            </a:r>
            <a:r>
              <a:rPr lang="zh-CN" altLang="zh-CN" sz="1200" dirty="0" smtClean="0">
                <a:latin typeface="微软雅黑" panose="020B0503020204020204" pitchFamily="34" charset="-122"/>
                <a:ea typeface="微软雅黑" panose="020B0503020204020204" pitchFamily="34" charset="-122"/>
              </a:rPr>
              <a:t>竞赛</a:t>
            </a:r>
            <a:r>
              <a:rPr lang="zh-CN" altLang="en-US" sz="1200" dirty="0" smtClean="0">
                <a:latin typeface="微软雅黑" panose="020B0503020204020204" pitchFamily="34" charset="-122"/>
                <a:ea typeface="微软雅黑" panose="020B0503020204020204" pitchFamily="34" charset="-122"/>
              </a:rPr>
              <a:t>成绩评定由大赛评委会现场打分。</a:t>
            </a:r>
            <a:endParaRPr lang="en-US" altLang="zh-CN" sz="1200" dirty="0">
              <a:latin typeface="微软雅黑" panose="020B0503020204020204" pitchFamily="34" charset="-122"/>
              <a:ea typeface="微软雅黑" panose="020B0503020204020204" pitchFamily="34" charset="-122"/>
            </a:endParaRPr>
          </a:p>
          <a:p>
            <a:pPr>
              <a:lnSpc>
                <a:spcPct val="150000"/>
              </a:lnSpc>
            </a:pPr>
            <a:endParaRPr lang="zh-CN" altLang="zh-CN" sz="1200" dirty="0">
              <a:latin typeface="微软雅黑" panose="020B0503020204020204" pitchFamily="34" charset="-122"/>
              <a:ea typeface="微软雅黑" panose="020B0503020204020204" pitchFamily="34" charset="-122"/>
            </a:endParaRPr>
          </a:p>
          <a:p>
            <a:endParaRPr lang="zh-CN" altLang="en-US" sz="1200" dirty="0" smtClean="0">
              <a:latin typeface="微软雅黑" panose="020B0503020204020204" pitchFamily="34" charset="-122"/>
              <a:ea typeface="微软雅黑" panose="020B0503020204020204" pitchFamily="34" charset="-122"/>
            </a:endParaRPr>
          </a:p>
        </p:txBody>
      </p:sp>
      <p:grpSp>
        <p:nvGrpSpPr>
          <p:cNvPr id="4" name="组合 3"/>
          <p:cNvGrpSpPr/>
          <p:nvPr/>
        </p:nvGrpSpPr>
        <p:grpSpPr>
          <a:xfrm>
            <a:off x="0" y="152366"/>
            <a:ext cx="6445956" cy="643325"/>
            <a:chOff x="3482975" y="1733740"/>
            <a:chExt cx="6445956" cy="643325"/>
          </a:xfrm>
        </p:grpSpPr>
        <p:sp>
          <p:nvSpPr>
            <p:cNvPr id="5" name="等腰三角形 4"/>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6" name="等腰三角形 5"/>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7"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8"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04</a:t>
              </a:r>
              <a:endParaRPr lang="zh-CN" altLang="en-US" sz="3810" dirty="0">
                <a:latin typeface="Agency FB" panose="020B0503020202020204" pitchFamily="34" charset="0"/>
              </a:endParaRPr>
            </a:p>
          </p:txBody>
        </p:sp>
        <p:sp>
          <p:nvSpPr>
            <p:cNvPr id="9"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0"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评分与奖项设置</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评分方法</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987574"/>
            <a:ext cx="8064896" cy="4154984"/>
          </a:xfrm>
          <a:prstGeom prst="rect">
            <a:avLst/>
          </a:prstGeom>
          <a:noFill/>
        </p:spPr>
        <p:txBody>
          <a:bodyPr wrap="square" rtlCol="0">
            <a:spAutoFit/>
          </a:bodyPr>
          <a:lstStyle/>
          <a:p>
            <a:pPr>
              <a:lnSpc>
                <a:spcPct val="150000"/>
              </a:lnSpc>
            </a:pPr>
            <a:r>
              <a:rPr lang="zh-CN" altLang="zh-CN" sz="1200" b="1" dirty="0">
                <a:latin typeface="微软雅黑" panose="020B0503020204020204" pitchFamily="34" charset="-122"/>
                <a:ea typeface="微软雅黑" panose="020B0503020204020204" pitchFamily="34" charset="-122"/>
              </a:rPr>
              <a:t>初</a:t>
            </a:r>
            <a:r>
              <a:rPr lang="zh-CN" altLang="zh-CN" sz="1200" b="1" dirty="0" smtClean="0">
                <a:latin typeface="微软雅黑" panose="020B0503020204020204" pitchFamily="34" charset="-122"/>
                <a:ea typeface="微软雅黑" panose="020B0503020204020204" pitchFamily="34" charset="-122"/>
              </a:rPr>
              <a:t>赛</a:t>
            </a:r>
            <a:r>
              <a:rPr lang="zh-CN" altLang="zh-CN" sz="1200" b="1" dirty="0">
                <a:latin typeface="微软雅黑" panose="020B0503020204020204" pitchFamily="34" charset="-122"/>
                <a:ea typeface="微软雅黑" panose="020B0503020204020204" pitchFamily="34" charset="-122"/>
              </a:rPr>
              <a:t>评分细则</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拟</a:t>
            </a:r>
            <a:r>
              <a:rPr lang="en-US" altLang="zh-CN" sz="1200" b="1" dirty="0">
                <a:latin typeface="微软雅黑" panose="020B0503020204020204" pitchFamily="34" charset="-122"/>
                <a:ea typeface="微软雅黑" panose="020B0503020204020204" pitchFamily="34" charset="-122"/>
              </a:rPr>
              <a:t>)</a:t>
            </a:r>
            <a:endParaRPr lang="zh-CN" altLang="zh-CN" sz="1200" b="1" dirty="0">
              <a:latin typeface="微软雅黑" panose="020B0503020204020204" pitchFamily="34" charset="-122"/>
              <a:ea typeface="微软雅黑" panose="020B0503020204020204" pitchFamily="34" charset="-122"/>
            </a:endParaRPr>
          </a:p>
          <a:p>
            <a:pPr>
              <a:lnSpc>
                <a:spcPct val="150000"/>
              </a:lnSpc>
            </a:pPr>
            <a:r>
              <a:rPr lang="zh-CN" altLang="zh-CN" sz="1200" dirty="0" smtClean="0">
                <a:latin typeface="微软雅黑" panose="020B0503020204020204" pitchFamily="34" charset="-122"/>
                <a:ea typeface="微软雅黑" panose="020B0503020204020204" pitchFamily="34" charset="-122"/>
              </a:rPr>
              <a:t>初赛</a:t>
            </a:r>
            <a:r>
              <a:rPr lang="zh-CN" altLang="zh-CN" sz="1200" dirty="0">
                <a:latin typeface="微软雅黑" panose="020B0503020204020204" pitchFamily="34" charset="-122"/>
                <a:ea typeface="微软雅黑" panose="020B0503020204020204" pitchFamily="34" charset="-122"/>
              </a:rPr>
              <a:t>评分按照团队平均操作分进行团体奖排名，按照个人操作分进行个人奖排名，在虚拟交易所平台上，对应各赛组或个人在全国范围进行名次的排列，按照系统名次，客观的公示大赛的排名。</a:t>
            </a:r>
          </a:p>
          <a:p>
            <a:pPr>
              <a:lnSpc>
                <a:spcPct val="150000"/>
              </a:lnSpc>
            </a:pPr>
            <a:r>
              <a:rPr lang="zh-CN" altLang="zh-CN" sz="1200" dirty="0">
                <a:latin typeface="微软雅黑" panose="020B0503020204020204" pitchFamily="34" charset="-122"/>
                <a:ea typeface="微软雅黑" panose="020B0503020204020204" pitchFamily="34" charset="-122"/>
              </a:rPr>
              <a:t>个人操作分计算公式如下：</a:t>
            </a:r>
          </a:p>
          <a:p>
            <a:pPr>
              <a:lnSpc>
                <a:spcPct val="150000"/>
              </a:lnSpc>
            </a:pPr>
            <a:r>
              <a:rPr lang="en-US" altLang="zh-CN" sz="1200" b="1" dirty="0">
                <a:latin typeface="微软雅黑" panose="020B0503020204020204" pitchFamily="34" charset="-122"/>
                <a:ea typeface="微软雅黑" panose="020B0503020204020204" pitchFamily="34" charset="-122"/>
              </a:rPr>
              <a:t>1</a:t>
            </a:r>
            <a:r>
              <a:rPr lang="zh-CN" altLang="zh-CN" sz="1200" b="1" dirty="0">
                <a:latin typeface="微软雅黑" panose="020B0503020204020204" pitchFamily="34" charset="-122"/>
                <a:ea typeface="微软雅黑" panose="020B0503020204020204" pitchFamily="34" charset="-122"/>
              </a:rPr>
              <a:t>）参赛者的个人指标值大于等于达标值，操作分计算如下：</a:t>
            </a:r>
          </a:p>
          <a:p>
            <a:pPr>
              <a:lnSpc>
                <a:spcPct val="150000"/>
              </a:lnSpc>
            </a:pPr>
            <a:r>
              <a:rPr lang="zh-CN" altLang="zh-CN" sz="1200" dirty="0">
                <a:latin typeface="微软雅黑" panose="020B0503020204020204" pitchFamily="34" charset="-122"/>
                <a:ea typeface="微软雅黑" panose="020B0503020204020204" pitchFamily="34" charset="-122"/>
              </a:rPr>
              <a:t>操作分</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达标分</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（对应指标值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达标值）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（最大指标值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达标值）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（满分</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达标分）</a:t>
            </a:r>
          </a:p>
          <a:p>
            <a:pPr>
              <a:lnSpc>
                <a:spcPct val="150000"/>
              </a:lnSpc>
            </a:pPr>
            <a:r>
              <a:rPr lang="en-US" altLang="zh-CN" sz="1200" b="1" dirty="0">
                <a:latin typeface="微软雅黑" panose="020B0503020204020204" pitchFamily="34" charset="-122"/>
                <a:ea typeface="微软雅黑" panose="020B0503020204020204" pitchFamily="34" charset="-122"/>
              </a:rPr>
              <a:t>2</a:t>
            </a:r>
            <a:r>
              <a:rPr lang="zh-CN" altLang="zh-CN" sz="1200" b="1" dirty="0">
                <a:latin typeface="微软雅黑" panose="020B0503020204020204" pitchFamily="34" charset="-122"/>
                <a:ea typeface="微软雅黑" panose="020B0503020204020204" pitchFamily="34" charset="-122"/>
              </a:rPr>
              <a:t>）参赛者的个人指标值小于等于达标值，操作分计算如下：</a:t>
            </a:r>
          </a:p>
          <a:p>
            <a:pPr>
              <a:lnSpc>
                <a:spcPct val="150000"/>
              </a:lnSpc>
            </a:pPr>
            <a:r>
              <a:rPr lang="zh-CN" altLang="zh-CN" sz="1200" dirty="0">
                <a:latin typeface="微软雅黑" panose="020B0503020204020204" pitchFamily="34" charset="-122"/>
                <a:ea typeface="微软雅黑" panose="020B0503020204020204" pitchFamily="34" charset="-122"/>
              </a:rPr>
              <a:t>操作分</a:t>
            </a:r>
            <a:r>
              <a:rPr lang="en-US" altLang="zh-CN" sz="1200" dirty="0">
                <a:latin typeface="微软雅黑" panose="020B0503020204020204" pitchFamily="34" charset="-122"/>
                <a:ea typeface="微软雅黑" panose="020B0503020204020204" pitchFamily="34" charset="-122"/>
              </a:rPr>
              <a:t>= [</a:t>
            </a:r>
            <a:r>
              <a:rPr lang="zh-CN" altLang="zh-CN" sz="1200" dirty="0">
                <a:latin typeface="微软雅黑" panose="020B0503020204020204" pitchFamily="34" charset="-122"/>
                <a:ea typeface="微软雅黑" panose="020B0503020204020204" pitchFamily="34" charset="-122"/>
              </a:rPr>
              <a:t>（对应指标值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最小指标值）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（达标值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最小指标值）</a:t>
            </a:r>
            <a:r>
              <a:rPr lang="en-US" altLang="zh-CN" sz="1200" dirty="0">
                <a:latin typeface="微软雅黑" panose="020B0503020204020204" pitchFamily="34" charset="-122"/>
                <a:ea typeface="微软雅黑" panose="020B0503020204020204" pitchFamily="34" charset="-122"/>
              </a:rPr>
              <a:t>] *</a:t>
            </a:r>
            <a:r>
              <a:rPr lang="zh-CN" altLang="zh-CN" sz="1200" dirty="0">
                <a:latin typeface="微软雅黑" panose="020B0503020204020204" pitchFamily="34" charset="-122"/>
                <a:ea typeface="微软雅黑" panose="020B0503020204020204" pitchFamily="34" charset="-122"/>
              </a:rPr>
              <a:t>达标分</a:t>
            </a:r>
          </a:p>
          <a:p>
            <a:pPr>
              <a:lnSpc>
                <a:spcPct val="150000"/>
              </a:lnSpc>
            </a:pPr>
            <a:r>
              <a:rPr lang="zh-CN" altLang="zh-CN" sz="1200" dirty="0">
                <a:latin typeface="微软雅黑" panose="020B0503020204020204" pitchFamily="34" charset="-122"/>
                <a:ea typeface="微软雅黑" panose="020B0503020204020204" pitchFamily="34" charset="-122"/>
              </a:rPr>
              <a:t>其中，最大指标值为所有参赛者的排名指标中的最大值，最小指标值为所有参赛者的排名指标中的最小值。</a:t>
            </a:r>
          </a:p>
          <a:p>
            <a:pPr>
              <a:lnSpc>
                <a:spcPct val="150000"/>
              </a:lnSpc>
            </a:pPr>
            <a:r>
              <a:rPr lang="zh-CN" altLang="zh-CN" sz="1200" dirty="0">
                <a:latin typeface="微软雅黑" panose="020B0503020204020204" pitchFamily="34" charset="-122"/>
                <a:ea typeface="微软雅黑" panose="020B0503020204020204" pitchFamily="34" charset="-122"/>
              </a:rPr>
              <a:t>个人操作分以收益率作为评判指标，系统设置达标值为</a:t>
            </a:r>
            <a:r>
              <a:rPr lang="en-US" altLang="zh-CN" sz="1200" dirty="0">
                <a:latin typeface="微软雅黑" panose="020B0503020204020204" pitchFamily="34" charset="-122"/>
                <a:ea typeface="微软雅黑" panose="020B0503020204020204" pitchFamily="34" charset="-122"/>
              </a:rPr>
              <a:t>0</a:t>
            </a:r>
            <a:r>
              <a:rPr lang="zh-CN" altLang="zh-CN" sz="1200" dirty="0">
                <a:latin typeface="微软雅黑" panose="020B0503020204020204" pitchFamily="34" charset="-122"/>
                <a:ea typeface="微软雅黑" panose="020B0503020204020204" pitchFamily="34" charset="-122"/>
              </a:rPr>
              <a:t>（即收益率为</a:t>
            </a:r>
            <a:r>
              <a:rPr lang="en-US" altLang="zh-CN" sz="1200" dirty="0">
                <a:latin typeface="微软雅黑" panose="020B0503020204020204" pitchFamily="34" charset="-122"/>
                <a:ea typeface="微软雅黑" panose="020B0503020204020204" pitchFamily="34" charset="-122"/>
              </a:rPr>
              <a:t>0%</a:t>
            </a:r>
            <a:r>
              <a:rPr lang="zh-CN" altLang="zh-CN" sz="1200" dirty="0">
                <a:latin typeface="微软雅黑" panose="020B0503020204020204" pitchFamily="34" charset="-122"/>
                <a:ea typeface="微软雅黑" panose="020B0503020204020204" pitchFamily="34" charset="-122"/>
              </a:rPr>
              <a:t>），达标分为</a:t>
            </a:r>
            <a:r>
              <a:rPr lang="en-US" altLang="zh-CN" sz="1200" dirty="0">
                <a:latin typeface="微软雅黑" panose="020B0503020204020204" pitchFamily="34" charset="-122"/>
                <a:ea typeface="微软雅黑" panose="020B0503020204020204" pitchFamily="34" charset="-122"/>
              </a:rPr>
              <a:t>600</a:t>
            </a:r>
            <a:r>
              <a:rPr lang="zh-CN" altLang="zh-CN" sz="1200" dirty="0">
                <a:latin typeface="微软雅黑" panose="020B0503020204020204" pitchFamily="34" charset="-122"/>
                <a:ea typeface="微软雅黑" panose="020B0503020204020204" pitchFamily="34" charset="-122"/>
              </a:rPr>
              <a:t>分（满分的</a:t>
            </a:r>
            <a:r>
              <a:rPr lang="en-US" altLang="zh-CN" sz="1200" dirty="0">
                <a:latin typeface="微软雅黑" panose="020B0503020204020204" pitchFamily="34" charset="-122"/>
                <a:ea typeface="微软雅黑" panose="020B0503020204020204" pitchFamily="34" charset="-122"/>
              </a:rPr>
              <a:t>60%</a:t>
            </a:r>
            <a:r>
              <a:rPr lang="zh-CN" altLang="zh-CN" sz="1200" dirty="0">
                <a:latin typeface="微软雅黑" panose="020B0503020204020204" pitchFamily="34" charset="-122"/>
                <a:ea typeface="微软雅黑" panose="020B0503020204020204" pitchFamily="34" charset="-122"/>
              </a:rPr>
              <a:t>）。</a:t>
            </a:r>
          </a:p>
          <a:p>
            <a:pPr>
              <a:lnSpc>
                <a:spcPct val="150000"/>
              </a:lnSpc>
            </a:pPr>
            <a:r>
              <a:rPr lang="zh-CN" altLang="zh-CN" sz="1200" dirty="0">
                <a:latin typeface="微软雅黑" panose="020B0503020204020204" pitchFamily="34" charset="-122"/>
                <a:ea typeface="微软雅黑" panose="020B0503020204020204" pitchFamily="34" charset="-122"/>
              </a:rPr>
              <a:t>故：当参赛者的个人指标值大于等于达标值（即收益率</a:t>
            </a:r>
            <a:r>
              <a:rPr lang="en-US" altLang="zh-CN" sz="1200" dirty="0">
                <a:latin typeface="微软雅黑" panose="020B0503020204020204" pitchFamily="34" charset="-122"/>
                <a:ea typeface="微软雅黑" panose="020B0503020204020204" pitchFamily="34" charset="-122"/>
              </a:rPr>
              <a:t>≥0%</a:t>
            </a:r>
            <a:r>
              <a:rPr lang="zh-CN" altLang="zh-CN" sz="1200" dirty="0">
                <a:latin typeface="微软雅黑" panose="020B0503020204020204" pitchFamily="34" charset="-122"/>
                <a:ea typeface="微软雅黑" panose="020B0503020204020204" pitchFamily="34" charset="-122"/>
              </a:rPr>
              <a:t>），个人操作分</a:t>
            </a:r>
            <a:r>
              <a:rPr lang="en-US" altLang="zh-CN" sz="1200" dirty="0">
                <a:latin typeface="微软雅黑" panose="020B0503020204020204" pitchFamily="34" charset="-122"/>
                <a:ea typeface="微软雅黑" panose="020B0503020204020204" pitchFamily="34" charset="-122"/>
              </a:rPr>
              <a:t>=600+</a:t>
            </a:r>
            <a:r>
              <a:rPr lang="zh-CN" altLang="zh-CN" sz="1200" dirty="0">
                <a:latin typeface="微软雅黑" panose="020B0503020204020204" pitchFamily="34" charset="-122"/>
                <a:ea typeface="微软雅黑" panose="020B0503020204020204" pitchFamily="34" charset="-122"/>
              </a:rPr>
              <a:t>（对应指标值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最大指标值）</a:t>
            </a:r>
            <a:r>
              <a:rPr lang="en-US" altLang="zh-CN" sz="1200" dirty="0">
                <a:latin typeface="微软雅黑" panose="020B0503020204020204" pitchFamily="34" charset="-122"/>
                <a:ea typeface="微软雅黑" panose="020B0503020204020204" pitchFamily="34" charset="-122"/>
              </a:rPr>
              <a:t>*400</a:t>
            </a:r>
            <a:r>
              <a:rPr lang="zh-CN" altLang="zh-CN" sz="1200" dirty="0">
                <a:latin typeface="微软雅黑" panose="020B0503020204020204" pitchFamily="34" charset="-122"/>
                <a:ea typeface="微软雅黑" panose="020B0503020204020204" pitchFamily="34" charset="-122"/>
              </a:rPr>
              <a:t>；当参赛者的个人指标值小于等于达标值（即收益率</a:t>
            </a:r>
            <a:r>
              <a:rPr lang="en-US" altLang="zh-CN" sz="1200" dirty="0">
                <a:latin typeface="微软雅黑" panose="020B0503020204020204" pitchFamily="34" charset="-122"/>
                <a:ea typeface="微软雅黑" panose="020B0503020204020204" pitchFamily="34" charset="-122"/>
              </a:rPr>
              <a:t>≤0%</a:t>
            </a:r>
            <a:r>
              <a:rPr lang="zh-CN" altLang="zh-CN" sz="1200" dirty="0">
                <a:latin typeface="微软雅黑" panose="020B0503020204020204" pitchFamily="34" charset="-122"/>
                <a:ea typeface="微软雅黑" panose="020B0503020204020204" pitchFamily="34" charset="-122"/>
              </a:rPr>
              <a:t>），个人操作分</a:t>
            </a:r>
            <a:r>
              <a:rPr lang="en-US" altLang="zh-CN" sz="1200" dirty="0">
                <a:latin typeface="微软雅黑" panose="020B0503020204020204" pitchFamily="34" charset="-122"/>
                <a:ea typeface="微软雅黑" panose="020B0503020204020204" pitchFamily="34" charset="-122"/>
              </a:rPr>
              <a:t>= [</a:t>
            </a:r>
            <a:r>
              <a:rPr lang="zh-CN" altLang="zh-CN" sz="1200" dirty="0">
                <a:latin typeface="微软雅黑" panose="020B0503020204020204" pitchFamily="34" charset="-122"/>
                <a:ea typeface="微软雅黑" panose="020B0503020204020204" pitchFamily="34" charset="-122"/>
              </a:rPr>
              <a:t>（对应指标值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最小指标值）</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0-</a:t>
            </a:r>
            <a:r>
              <a:rPr lang="zh-CN" altLang="zh-CN" sz="1200" dirty="0">
                <a:latin typeface="微软雅黑" panose="020B0503020204020204" pitchFamily="34" charset="-122"/>
                <a:ea typeface="微软雅黑" panose="020B0503020204020204" pitchFamily="34" charset="-122"/>
              </a:rPr>
              <a:t>最小指标值）</a:t>
            </a:r>
            <a:r>
              <a:rPr lang="en-US" altLang="zh-CN" sz="1200" dirty="0">
                <a:latin typeface="微软雅黑" panose="020B0503020204020204" pitchFamily="34" charset="-122"/>
                <a:ea typeface="微软雅黑" panose="020B0503020204020204" pitchFamily="34" charset="-122"/>
              </a:rPr>
              <a:t>] *</a:t>
            </a:r>
            <a:r>
              <a:rPr lang="zh-CN" altLang="zh-CN" sz="1200" dirty="0">
                <a:latin typeface="微软雅黑" panose="020B0503020204020204" pitchFamily="34" charset="-122"/>
                <a:ea typeface="微软雅黑" panose="020B0503020204020204" pitchFamily="34" charset="-122"/>
              </a:rPr>
              <a:t>达标分。</a:t>
            </a:r>
          </a:p>
          <a:p>
            <a:pPr>
              <a:lnSpc>
                <a:spcPct val="150000"/>
              </a:lnSpc>
            </a:pPr>
            <a:r>
              <a:rPr lang="zh-CN" altLang="zh-CN" sz="1200" b="1" dirty="0">
                <a:latin typeface="微软雅黑" panose="020B0503020204020204" pitchFamily="34" charset="-122"/>
                <a:ea typeface="微软雅黑" panose="020B0503020204020204" pitchFamily="34" charset="-122"/>
              </a:rPr>
              <a:t>团队平均操作分</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成员操作分之和</a:t>
            </a:r>
            <a:r>
              <a:rPr lang="en-US" altLang="zh-CN" sz="1200" b="1" dirty="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团队成员数</a:t>
            </a:r>
          </a:p>
          <a:p>
            <a:endParaRPr lang="zh-CN" altLang="en-US" sz="1200" dirty="0" smtClean="0">
              <a:latin typeface="微软雅黑" panose="020B0503020204020204" pitchFamily="34" charset="-122"/>
              <a:ea typeface="微软雅黑" panose="020B0503020204020204" pitchFamily="34" charset="-122"/>
            </a:endParaRPr>
          </a:p>
        </p:txBody>
      </p:sp>
      <p:grpSp>
        <p:nvGrpSpPr>
          <p:cNvPr id="4" name="组合 3"/>
          <p:cNvGrpSpPr/>
          <p:nvPr/>
        </p:nvGrpSpPr>
        <p:grpSpPr>
          <a:xfrm>
            <a:off x="0" y="152366"/>
            <a:ext cx="6445956" cy="643325"/>
            <a:chOff x="3482975" y="1733740"/>
            <a:chExt cx="6445956" cy="643325"/>
          </a:xfrm>
        </p:grpSpPr>
        <p:sp>
          <p:nvSpPr>
            <p:cNvPr id="5" name="等腰三角形 4"/>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6" name="等腰三角形 5"/>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7"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8"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04</a:t>
              </a:r>
              <a:endParaRPr lang="zh-CN" altLang="en-US" sz="3810" dirty="0">
                <a:latin typeface="Agency FB" panose="020B0503020202020204" pitchFamily="34" charset="0"/>
              </a:endParaRPr>
            </a:p>
          </p:txBody>
        </p:sp>
        <p:sp>
          <p:nvSpPr>
            <p:cNvPr id="9"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0"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评分与奖项设置</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评分细则（初赛）</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Placeholder 1"/>
          <p:cNvSpPr txBox="1"/>
          <p:nvPr/>
        </p:nvSpPr>
        <p:spPr>
          <a:xfrm>
            <a:off x="605656" y="186249"/>
            <a:ext cx="1257300" cy="585301"/>
          </a:xfrm>
          <a:prstGeom prst="rect">
            <a:avLst/>
          </a:prstGeom>
        </p:spPr>
        <p:txBody>
          <a:bodyPr/>
          <a:lstStyle>
            <a:lvl1pPr lvl="0" indent="0">
              <a:lnSpc>
                <a:spcPct val="90000"/>
              </a:lnSpc>
              <a:spcBef>
                <a:spcPts val="1000"/>
              </a:spcBef>
              <a:buFont typeface="Arial" panose="020B0604020202020204" pitchFamily="34" charset="0"/>
              <a:buNone/>
              <a:defRPr sz="2200" b="1">
                <a:solidFill>
                  <a:srgbClr val="3E3A39"/>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3200" dirty="0"/>
              <a:t>目  录</a:t>
            </a:r>
            <a:endParaRPr lang="en-US" sz="3200" dirty="0"/>
          </a:p>
        </p:txBody>
      </p:sp>
      <p:sp>
        <p:nvSpPr>
          <p:cNvPr id="26" name="Text Placeholder 2"/>
          <p:cNvSpPr txBox="1"/>
          <p:nvPr/>
        </p:nvSpPr>
        <p:spPr>
          <a:xfrm>
            <a:off x="1806659" y="267494"/>
            <a:ext cx="2528890" cy="37389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en-US" sz="2000" dirty="0" smtClean="0">
                <a:solidFill>
                  <a:schemeClr val="bg1">
                    <a:lumMod val="50000"/>
                  </a:schemeClr>
                </a:solidFill>
                <a:latin typeface="+mn-ea"/>
              </a:rPr>
              <a:t>CONTENTS</a:t>
            </a:r>
            <a:endParaRPr lang="en-US" sz="2000" dirty="0">
              <a:solidFill>
                <a:schemeClr val="bg1">
                  <a:lumMod val="50000"/>
                </a:schemeClr>
              </a:solidFill>
              <a:latin typeface="+mn-ea"/>
            </a:endParaRPr>
          </a:p>
        </p:txBody>
      </p:sp>
      <p:pic>
        <p:nvPicPr>
          <p:cNvPr id="3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7488" y="6277232"/>
            <a:ext cx="744512" cy="580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组合 10"/>
          <p:cNvGrpSpPr/>
          <p:nvPr/>
        </p:nvGrpSpPr>
        <p:grpSpPr>
          <a:xfrm>
            <a:off x="1624133" y="1779870"/>
            <a:ext cx="4812510" cy="643325"/>
            <a:chOff x="3509232" y="3347880"/>
            <a:chExt cx="4700710" cy="643325"/>
          </a:xfrm>
        </p:grpSpPr>
        <p:sp>
          <p:nvSpPr>
            <p:cNvPr id="12" name="等腰三角形 11"/>
            <p:cNvSpPr/>
            <p:nvPr/>
          </p:nvSpPr>
          <p:spPr>
            <a:xfrm flipV="1">
              <a:off x="4901640" y="3852684"/>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3" name="等腰三角形 12"/>
            <p:cNvSpPr/>
            <p:nvPr/>
          </p:nvSpPr>
          <p:spPr>
            <a:xfrm>
              <a:off x="4896993" y="3349212"/>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4" name="文本框 14"/>
            <p:cNvSpPr txBox="1"/>
            <p:nvPr/>
          </p:nvSpPr>
          <p:spPr>
            <a:xfrm flipH="1">
              <a:off x="3509232" y="3419805"/>
              <a:ext cx="4700709"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5" name="文本框 5"/>
            <p:cNvSpPr txBox="1"/>
            <p:nvPr/>
          </p:nvSpPr>
          <p:spPr>
            <a:xfrm flipH="1">
              <a:off x="4244912" y="334788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zh-CN"/>
              </a:defPPr>
              <a:lvl1pPr algn="ctr" fontAlgn="auto">
                <a:spcBef>
                  <a:spcPts val="0"/>
                </a:spcBef>
                <a:spcAft>
                  <a:spcPts val="0"/>
                </a:spcAft>
                <a:defRPr sz="3810">
                  <a:solidFill>
                    <a:srgbClr val="FFFFFF"/>
                  </a:solidFill>
                  <a:latin typeface="Agency FB" panose="020B0503020202020204" pitchFamily="34" charset="0"/>
                  <a:ea typeface="Adobe Gothic Std B" panose="020B0800000000000000" pitchFamily="34" charset="-128"/>
                  <a:cs typeface="Verdana" panose="020B0604030504040204" pitchFamily="34" charset="0"/>
                </a:defRPr>
              </a:lvl1pPr>
            </a:lstStyle>
            <a:p>
              <a:r>
                <a:rPr lang="en-US" altLang="zh-CN" dirty="0" smtClean="0"/>
                <a:t>02</a:t>
              </a:r>
              <a:endParaRPr lang="zh-CN" altLang="en-US" dirty="0"/>
            </a:p>
          </p:txBody>
        </p:sp>
        <p:sp>
          <p:nvSpPr>
            <p:cNvPr id="16" name="KSO_Shape"/>
            <p:cNvSpPr/>
            <p:nvPr/>
          </p:nvSpPr>
          <p:spPr bwMode="auto">
            <a:xfrm>
              <a:off x="3712585" y="3435104"/>
              <a:ext cx="327900" cy="425843"/>
            </a:xfrm>
            <a:custGeom>
              <a:avLst/>
              <a:gdLst>
                <a:gd name="T0" fmla="*/ 2147483646 w 5278"/>
                <a:gd name="T1" fmla="*/ 2147483646 h 6863"/>
                <a:gd name="T2" fmla="*/ 2147483646 w 5278"/>
                <a:gd name="T3" fmla="*/ 2147483646 h 6863"/>
                <a:gd name="T4" fmla="*/ 2147483646 w 5278"/>
                <a:gd name="T5" fmla="*/ 2147483646 h 6863"/>
                <a:gd name="T6" fmla="*/ 2147483646 w 5278"/>
                <a:gd name="T7" fmla="*/ 2147483646 h 6863"/>
                <a:gd name="T8" fmla="*/ 2147483646 w 5278"/>
                <a:gd name="T9" fmla="*/ 2147483646 h 6863"/>
                <a:gd name="T10" fmla="*/ 2147483646 w 5278"/>
                <a:gd name="T11" fmla="*/ 2147483646 h 6863"/>
                <a:gd name="T12" fmla="*/ 2147483646 w 5278"/>
                <a:gd name="T13" fmla="*/ 2147483646 h 6863"/>
                <a:gd name="T14" fmla="*/ 2147483646 w 5278"/>
                <a:gd name="T15" fmla="*/ 2147483646 h 6863"/>
                <a:gd name="T16" fmla="*/ 2147483646 w 5278"/>
                <a:gd name="T17" fmla="*/ 2147483646 h 6863"/>
                <a:gd name="T18" fmla="*/ 2147483646 w 5278"/>
                <a:gd name="T19" fmla="*/ 2147483646 h 6863"/>
                <a:gd name="T20" fmla="*/ 2147483646 w 5278"/>
                <a:gd name="T21" fmla="*/ 2147483646 h 6863"/>
                <a:gd name="T22" fmla="*/ 2147483646 w 5278"/>
                <a:gd name="T23" fmla="*/ 2147483646 h 6863"/>
                <a:gd name="T24" fmla="*/ 2147483646 w 5278"/>
                <a:gd name="T25" fmla="*/ 2147483646 h 6863"/>
                <a:gd name="T26" fmla="*/ 2147483646 w 5278"/>
                <a:gd name="T27" fmla="*/ 2147483646 h 6863"/>
                <a:gd name="T28" fmla="*/ 2147483646 w 5278"/>
                <a:gd name="T29" fmla="*/ 2147483646 h 6863"/>
                <a:gd name="T30" fmla="*/ 2147483646 w 5278"/>
                <a:gd name="T31" fmla="*/ 2147483646 h 6863"/>
                <a:gd name="T32" fmla="*/ 2147483646 w 5278"/>
                <a:gd name="T33" fmla="*/ 2147483646 h 6863"/>
                <a:gd name="T34" fmla="*/ 2147483646 w 5278"/>
                <a:gd name="T35" fmla="*/ 2147483646 h 6863"/>
                <a:gd name="T36" fmla="*/ 2147483646 w 5278"/>
                <a:gd name="T37" fmla="*/ 2147483646 h 6863"/>
                <a:gd name="T38" fmla="*/ 2147483646 w 5278"/>
                <a:gd name="T39" fmla="*/ 2147483646 h 6863"/>
                <a:gd name="T40" fmla="*/ 2147483646 w 5278"/>
                <a:gd name="T41" fmla="*/ 2147483646 h 6863"/>
                <a:gd name="T42" fmla="*/ 2147483646 w 5278"/>
                <a:gd name="T43" fmla="*/ 2147483646 h 6863"/>
                <a:gd name="T44" fmla="*/ 2147483646 w 5278"/>
                <a:gd name="T45" fmla="*/ 2147483646 h 6863"/>
                <a:gd name="T46" fmla="*/ 2147483646 w 5278"/>
                <a:gd name="T47" fmla="*/ 2147483646 h 6863"/>
                <a:gd name="T48" fmla="*/ 2147483646 w 5278"/>
                <a:gd name="T49" fmla="*/ 2147483646 h 6863"/>
                <a:gd name="T50" fmla="*/ 2147483646 w 5278"/>
                <a:gd name="T51" fmla="*/ 2147483646 h 6863"/>
                <a:gd name="T52" fmla="*/ 2147483646 w 5278"/>
                <a:gd name="T53" fmla="*/ 2147483646 h 6863"/>
                <a:gd name="T54" fmla="*/ 2147483646 w 5278"/>
                <a:gd name="T55" fmla="*/ 2147483646 h 6863"/>
                <a:gd name="T56" fmla="*/ 2147483646 w 5278"/>
                <a:gd name="T57" fmla="*/ 2147483646 h 6863"/>
                <a:gd name="T58" fmla="*/ 2147483646 w 5278"/>
                <a:gd name="T59" fmla="*/ 2147483646 h 6863"/>
                <a:gd name="T60" fmla="*/ 2147483646 w 5278"/>
                <a:gd name="T61" fmla="*/ 2147483646 h 6863"/>
                <a:gd name="T62" fmla="*/ 2147483646 w 5278"/>
                <a:gd name="T63" fmla="*/ 2147483646 h 6863"/>
                <a:gd name="T64" fmla="*/ 2147483646 w 5278"/>
                <a:gd name="T65" fmla="*/ 2147483646 h 6863"/>
                <a:gd name="T66" fmla="*/ 2147483646 w 5278"/>
                <a:gd name="T67" fmla="*/ 2147483646 h 6863"/>
                <a:gd name="T68" fmla="*/ 2147483646 w 5278"/>
                <a:gd name="T69" fmla="*/ 2147483646 h 6863"/>
                <a:gd name="T70" fmla="*/ 2147483646 w 5278"/>
                <a:gd name="T71" fmla="*/ 2147483646 h 6863"/>
                <a:gd name="T72" fmla="*/ 2147483646 w 5278"/>
                <a:gd name="T73" fmla="*/ 2147483646 h 6863"/>
                <a:gd name="T74" fmla="*/ 2147483646 w 5278"/>
                <a:gd name="T75" fmla="*/ 2147483646 h 6863"/>
                <a:gd name="T76" fmla="*/ 2147483646 w 5278"/>
                <a:gd name="T77" fmla="*/ 2147483646 h 6863"/>
                <a:gd name="T78" fmla="*/ 2147483646 w 5278"/>
                <a:gd name="T79" fmla="*/ 2147483646 h 6863"/>
                <a:gd name="T80" fmla="*/ 2147483646 w 5278"/>
                <a:gd name="T81" fmla="*/ 2147483646 h 6863"/>
                <a:gd name="T82" fmla="*/ 2147483646 w 5278"/>
                <a:gd name="T83" fmla="*/ 2147483646 h 6863"/>
                <a:gd name="T84" fmla="*/ 0 w 5278"/>
                <a:gd name="T85" fmla="*/ 2147483646 h 6863"/>
                <a:gd name="T86" fmla="*/ 2147483646 w 5278"/>
                <a:gd name="T87" fmla="*/ 2147483646 h 6863"/>
                <a:gd name="T88" fmla="*/ 2147483646 w 5278"/>
                <a:gd name="T89" fmla="*/ 2147483646 h 6863"/>
                <a:gd name="T90" fmla="*/ 2147483646 w 5278"/>
                <a:gd name="T91" fmla="*/ 2147483646 h 6863"/>
                <a:gd name="T92" fmla="*/ 2147483646 w 5278"/>
                <a:gd name="T93" fmla="*/ 2147483646 h 6863"/>
                <a:gd name="T94" fmla="*/ 2147483646 w 5278"/>
                <a:gd name="T95" fmla="*/ 2147483646 h 6863"/>
                <a:gd name="T96" fmla="*/ 2147483646 w 5278"/>
                <a:gd name="T97" fmla="*/ 1347340187 h 6863"/>
                <a:gd name="T98" fmla="*/ 2147483646 w 5278"/>
                <a:gd name="T99" fmla="*/ 513294381 h 6863"/>
                <a:gd name="T100" fmla="*/ 2147483646 w 5278"/>
                <a:gd name="T101" fmla="*/ 42761601 h 6863"/>
                <a:gd name="T102" fmla="*/ 2147483646 w 5278"/>
                <a:gd name="T103" fmla="*/ 21419384 h 6863"/>
                <a:gd name="T104" fmla="*/ 2147483646 w 5278"/>
                <a:gd name="T105" fmla="*/ 363589915 h 6863"/>
                <a:gd name="T106" fmla="*/ 2147483646 w 5278"/>
                <a:gd name="T107" fmla="*/ 1133454737 h 6863"/>
                <a:gd name="T108" fmla="*/ 2147483646 w 5278"/>
                <a:gd name="T109" fmla="*/ 2147483646 h 6863"/>
                <a:gd name="T110" fmla="*/ 2147483646 w 5278"/>
                <a:gd name="T111" fmla="*/ 2147483646 h 6863"/>
                <a:gd name="T112" fmla="*/ 2147483646 w 5278"/>
                <a:gd name="T113" fmla="*/ 2147483646 h 6863"/>
                <a:gd name="T114" fmla="*/ 2147483646 w 5278"/>
                <a:gd name="T115" fmla="*/ 2147483646 h 6863"/>
                <a:gd name="T116" fmla="*/ 2147483646 w 5278"/>
                <a:gd name="T117" fmla="*/ 2147483646 h 6863"/>
                <a:gd name="T118" fmla="*/ 2147483646 w 5278"/>
                <a:gd name="T119" fmla="*/ 2147483646 h 68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78" h="6863">
                  <a:moveTo>
                    <a:pt x="4046" y="5103"/>
                  </a:moveTo>
                  <a:lnTo>
                    <a:pt x="1054" y="5103"/>
                  </a:lnTo>
                  <a:lnTo>
                    <a:pt x="1054" y="4927"/>
                  </a:lnTo>
                  <a:lnTo>
                    <a:pt x="4046" y="4927"/>
                  </a:lnTo>
                  <a:lnTo>
                    <a:pt x="4046" y="5103"/>
                  </a:lnTo>
                  <a:close/>
                  <a:moveTo>
                    <a:pt x="2814" y="4575"/>
                  </a:moveTo>
                  <a:lnTo>
                    <a:pt x="1054" y="4575"/>
                  </a:lnTo>
                  <a:lnTo>
                    <a:pt x="1054" y="4399"/>
                  </a:lnTo>
                  <a:lnTo>
                    <a:pt x="2814" y="4399"/>
                  </a:lnTo>
                  <a:lnTo>
                    <a:pt x="2814" y="4575"/>
                  </a:lnTo>
                  <a:close/>
                  <a:moveTo>
                    <a:pt x="3342" y="4047"/>
                  </a:moveTo>
                  <a:lnTo>
                    <a:pt x="1054" y="4047"/>
                  </a:lnTo>
                  <a:lnTo>
                    <a:pt x="1054" y="3872"/>
                  </a:lnTo>
                  <a:lnTo>
                    <a:pt x="3342" y="3872"/>
                  </a:lnTo>
                  <a:lnTo>
                    <a:pt x="3342" y="4047"/>
                  </a:lnTo>
                  <a:close/>
                  <a:moveTo>
                    <a:pt x="4222" y="3520"/>
                  </a:moveTo>
                  <a:lnTo>
                    <a:pt x="1054" y="3520"/>
                  </a:lnTo>
                  <a:lnTo>
                    <a:pt x="1054" y="3344"/>
                  </a:lnTo>
                  <a:lnTo>
                    <a:pt x="4222" y="3344"/>
                  </a:lnTo>
                  <a:lnTo>
                    <a:pt x="4222" y="3520"/>
                  </a:lnTo>
                  <a:close/>
                  <a:moveTo>
                    <a:pt x="2814" y="2992"/>
                  </a:moveTo>
                  <a:lnTo>
                    <a:pt x="1054" y="2992"/>
                  </a:lnTo>
                  <a:lnTo>
                    <a:pt x="1054" y="2816"/>
                  </a:lnTo>
                  <a:lnTo>
                    <a:pt x="2814" y="2816"/>
                  </a:lnTo>
                  <a:lnTo>
                    <a:pt x="2814" y="2992"/>
                  </a:lnTo>
                  <a:close/>
                  <a:moveTo>
                    <a:pt x="4750" y="1056"/>
                  </a:moveTo>
                  <a:lnTo>
                    <a:pt x="3518" y="1056"/>
                  </a:lnTo>
                  <a:lnTo>
                    <a:pt x="3620" y="1362"/>
                  </a:lnTo>
                  <a:lnTo>
                    <a:pt x="3664" y="1373"/>
                  </a:lnTo>
                  <a:lnTo>
                    <a:pt x="3707" y="1385"/>
                  </a:lnTo>
                  <a:lnTo>
                    <a:pt x="3747" y="1397"/>
                  </a:lnTo>
                  <a:lnTo>
                    <a:pt x="3785" y="1412"/>
                  </a:lnTo>
                  <a:lnTo>
                    <a:pt x="3822" y="1426"/>
                  </a:lnTo>
                  <a:lnTo>
                    <a:pt x="3856" y="1441"/>
                  </a:lnTo>
                  <a:lnTo>
                    <a:pt x="3888" y="1458"/>
                  </a:lnTo>
                  <a:lnTo>
                    <a:pt x="3919" y="1476"/>
                  </a:lnTo>
                  <a:lnTo>
                    <a:pt x="3948" y="1494"/>
                  </a:lnTo>
                  <a:lnTo>
                    <a:pt x="3976" y="1513"/>
                  </a:lnTo>
                  <a:lnTo>
                    <a:pt x="4001" y="1534"/>
                  </a:lnTo>
                  <a:lnTo>
                    <a:pt x="4025" y="1555"/>
                  </a:lnTo>
                  <a:lnTo>
                    <a:pt x="4046" y="1577"/>
                  </a:lnTo>
                  <a:lnTo>
                    <a:pt x="4067" y="1599"/>
                  </a:lnTo>
                  <a:lnTo>
                    <a:pt x="4086" y="1622"/>
                  </a:lnTo>
                  <a:lnTo>
                    <a:pt x="4104" y="1646"/>
                  </a:lnTo>
                  <a:lnTo>
                    <a:pt x="4119" y="1671"/>
                  </a:lnTo>
                  <a:lnTo>
                    <a:pt x="4134" y="1696"/>
                  </a:lnTo>
                  <a:lnTo>
                    <a:pt x="4148" y="1723"/>
                  </a:lnTo>
                  <a:lnTo>
                    <a:pt x="4160" y="1749"/>
                  </a:lnTo>
                  <a:lnTo>
                    <a:pt x="4171" y="1777"/>
                  </a:lnTo>
                  <a:lnTo>
                    <a:pt x="4180" y="1805"/>
                  </a:lnTo>
                  <a:lnTo>
                    <a:pt x="4189" y="1834"/>
                  </a:lnTo>
                  <a:lnTo>
                    <a:pt x="4196" y="1863"/>
                  </a:lnTo>
                  <a:lnTo>
                    <a:pt x="4203" y="1892"/>
                  </a:lnTo>
                  <a:lnTo>
                    <a:pt x="4208" y="1923"/>
                  </a:lnTo>
                  <a:lnTo>
                    <a:pt x="4213" y="1953"/>
                  </a:lnTo>
                  <a:lnTo>
                    <a:pt x="4216" y="1984"/>
                  </a:lnTo>
                  <a:lnTo>
                    <a:pt x="4219" y="2015"/>
                  </a:lnTo>
                  <a:lnTo>
                    <a:pt x="4221" y="2047"/>
                  </a:lnTo>
                  <a:lnTo>
                    <a:pt x="4222" y="2078"/>
                  </a:lnTo>
                  <a:lnTo>
                    <a:pt x="4222" y="2111"/>
                  </a:lnTo>
                  <a:lnTo>
                    <a:pt x="1054" y="2111"/>
                  </a:lnTo>
                  <a:lnTo>
                    <a:pt x="1056" y="2081"/>
                  </a:lnTo>
                  <a:lnTo>
                    <a:pt x="1057" y="2050"/>
                  </a:lnTo>
                  <a:lnTo>
                    <a:pt x="1058" y="2020"/>
                  </a:lnTo>
                  <a:lnTo>
                    <a:pt x="1062" y="1990"/>
                  </a:lnTo>
                  <a:lnTo>
                    <a:pt x="1065" y="1960"/>
                  </a:lnTo>
                  <a:lnTo>
                    <a:pt x="1070" y="1931"/>
                  </a:lnTo>
                  <a:lnTo>
                    <a:pt x="1076" y="1902"/>
                  </a:lnTo>
                  <a:lnTo>
                    <a:pt x="1083" y="1874"/>
                  </a:lnTo>
                  <a:lnTo>
                    <a:pt x="1092" y="1846"/>
                  </a:lnTo>
                  <a:lnTo>
                    <a:pt x="1101" y="1819"/>
                  </a:lnTo>
                  <a:lnTo>
                    <a:pt x="1111" y="1792"/>
                  </a:lnTo>
                  <a:lnTo>
                    <a:pt x="1123" y="1766"/>
                  </a:lnTo>
                  <a:lnTo>
                    <a:pt x="1135" y="1740"/>
                  </a:lnTo>
                  <a:lnTo>
                    <a:pt x="1149" y="1714"/>
                  </a:lnTo>
                  <a:lnTo>
                    <a:pt x="1165" y="1690"/>
                  </a:lnTo>
                  <a:lnTo>
                    <a:pt x="1180" y="1665"/>
                  </a:lnTo>
                  <a:lnTo>
                    <a:pt x="1198" y="1643"/>
                  </a:lnTo>
                  <a:lnTo>
                    <a:pt x="1217" y="1620"/>
                  </a:lnTo>
                  <a:lnTo>
                    <a:pt x="1239" y="1597"/>
                  </a:lnTo>
                  <a:lnTo>
                    <a:pt x="1260" y="1576"/>
                  </a:lnTo>
                  <a:lnTo>
                    <a:pt x="1284" y="1555"/>
                  </a:lnTo>
                  <a:lnTo>
                    <a:pt x="1309" y="1535"/>
                  </a:lnTo>
                  <a:lnTo>
                    <a:pt x="1336" y="1516"/>
                  </a:lnTo>
                  <a:lnTo>
                    <a:pt x="1363" y="1498"/>
                  </a:lnTo>
                  <a:lnTo>
                    <a:pt x="1393" y="1480"/>
                  </a:lnTo>
                  <a:lnTo>
                    <a:pt x="1426" y="1463"/>
                  </a:lnTo>
                  <a:lnTo>
                    <a:pt x="1458" y="1447"/>
                  </a:lnTo>
                  <a:lnTo>
                    <a:pt x="1493" y="1432"/>
                  </a:lnTo>
                  <a:lnTo>
                    <a:pt x="1530" y="1418"/>
                  </a:lnTo>
                  <a:lnTo>
                    <a:pt x="1568" y="1404"/>
                  </a:lnTo>
                  <a:lnTo>
                    <a:pt x="1609" y="1392"/>
                  </a:lnTo>
                  <a:lnTo>
                    <a:pt x="1651" y="1380"/>
                  </a:lnTo>
                  <a:lnTo>
                    <a:pt x="1758" y="1056"/>
                  </a:lnTo>
                  <a:lnTo>
                    <a:pt x="526" y="1056"/>
                  </a:lnTo>
                  <a:lnTo>
                    <a:pt x="526" y="6335"/>
                  </a:lnTo>
                  <a:lnTo>
                    <a:pt x="4750" y="6335"/>
                  </a:lnTo>
                  <a:lnTo>
                    <a:pt x="4750" y="1056"/>
                  </a:lnTo>
                  <a:close/>
                  <a:moveTo>
                    <a:pt x="2638" y="265"/>
                  </a:moveTo>
                  <a:lnTo>
                    <a:pt x="2638" y="265"/>
                  </a:lnTo>
                  <a:lnTo>
                    <a:pt x="2611" y="266"/>
                  </a:lnTo>
                  <a:lnTo>
                    <a:pt x="2584" y="269"/>
                  </a:lnTo>
                  <a:lnTo>
                    <a:pt x="2559" y="275"/>
                  </a:lnTo>
                  <a:lnTo>
                    <a:pt x="2535" y="285"/>
                  </a:lnTo>
                  <a:lnTo>
                    <a:pt x="2513" y="296"/>
                  </a:lnTo>
                  <a:lnTo>
                    <a:pt x="2491" y="309"/>
                  </a:lnTo>
                  <a:lnTo>
                    <a:pt x="2471" y="324"/>
                  </a:lnTo>
                  <a:lnTo>
                    <a:pt x="2452" y="341"/>
                  </a:lnTo>
                  <a:lnTo>
                    <a:pt x="2435" y="360"/>
                  </a:lnTo>
                  <a:lnTo>
                    <a:pt x="2419" y="381"/>
                  </a:lnTo>
                  <a:lnTo>
                    <a:pt x="2406" y="402"/>
                  </a:lnTo>
                  <a:lnTo>
                    <a:pt x="2395" y="425"/>
                  </a:lnTo>
                  <a:lnTo>
                    <a:pt x="2386" y="449"/>
                  </a:lnTo>
                  <a:lnTo>
                    <a:pt x="2380" y="474"/>
                  </a:lnTo>
                  <a:lnTo>
                    <a:pt x="2375" y="500"/>
                  </a:lnTo>
                  <a:lnTo>
                    <a:pt x="2374" y="528"/>
                  </a:lnTo>
                  <a:lnTo>
                    <a:pt x="2375" y="554"/>
                  </a:lnTo>
                  <a:lnTo>
                    <a:pt x="2380" y="581"/>
                  </a:lnTo>
                  <a:lnTo>
                    <a:pt x="2386" y="606"/>
                  </a:lnTo>
                  <a:lnTo>
                    <a:pt x="2395" y="631"/>
                  </a:lnTo>
                  <a:lnTo>
                    <a:pt x="2406" y="654"/>
                  </a:lnTo>
                  <a:lnTo>
                    <a:pt x="2419" y="675"/>
                  </a:lnTo>
                  <a:lnTo>
                    <a:pt x="2435" y="696"/>
                  </a:lnTo>
                  <a:lnTo>
                    <a:pt x="2452" y="715"/>
                  </a:lnTo>
                  <a:lnTo>
                    <a:pt x="2471" y="732"/>
                  </a:lnTo>
                  <a:lnTo>
                    <a:pt x="2491" y="747"/>
                  </a:lnTo>
                  <a:lnTo>
                    <a:pt x="2513" y="760"/>
                  </a:lnTo>
                  <a:lnTo>
                    <a:pt x="2535" y="771"/>
                  </a:lnTo>
                  <a:lnTo>
                    <a:pt x="2559" y="779"/>
                  </a:lnTo>
                  <a:lnTo>
                    <a:pt x="2584" y="787"/>
                  </a:lnTo>
                  <a:lnTo>
                    <a:pt x="2611" y="790"/>
                  </a:lnTo>
                  <a:lnTo>
                    <a:pt x="2638" y="791"/>
                  </a:lnTo>
                  <a:lnTo>
                    <a:pt x="2665" y="790"/>
                  </a:lnTo>
                  <a:lnTo>
                    <a:pt x="2691" y="787"/>
                  </a:lnTo>
                  <a:lnTo>
                    <a:pt x="2716" y="779"/>
                  </a:lnTo>
                  <a:lnTo>
                    <a:pt x="2741" y="771"/>
                  </a:lnTo>
                  <a:lnTo>
                    <a:pt x="2764" y="760"/>
                  </a:lnTo>
                  <a:lnTo>
                    <a:pt x="2786" y="747"/>
                  </a:lnTo>
                  <a:lnTo>
                    <a:pt x="2806" y="732"/>
                  </a:lnTo>
                  <a:lnTo>
                    <a:pt x="2825" y="715"/>
                  </a:lnTo>
                  <a:lnTo>
                    <a:pt x="2842" y="696"/>
                  </a:lnTo>
                  <a:lnTo>
                    <a:pt x="2857" y="675"/>
                  </a:lnTo>
                  <a:lnTo>
                    <a:pt x="2871" y="654"/>
                  </a:lnTo>
                  <a:lnTo>
                    <a:pt x="2881" y="631"/>
                  </a:lnTo>
                  <a:lnTo>
                    <a:pt x="2890" y="606"/>
                  </a:lnTo>
                  <a:lnTo>
                    <a:pt x="2897" y="581"/>
                  </a:lnTo>
                  <a:lnTo>
                    <a:pt x="2900" y="554"/>
                  </a:lnTo>
                  <a:lnTo>
                    <a:pt x="2902" y="528"/>
                  </a:lnTo>
                  <a:lnTo>
                    <a:pt x="2900" y="500"/>
                  </a:lnTo>
                  <a:lnTo>
                    <a:pt x="2897" y="474"/>
                  </a:lnTo>
                  <a:lnTo>
                    <a:pt x="2890" y="449"/>
                  </a:lnTo>
                  <a:lnTo>
                    <a:pt x="2881" y="425"/>
                  </a:lnTo>
                  <a:lnTo>
                    <a:pt x="2871" y="402"/>
                  </a:lnTo>
                  <a:lnTo>
                    <a:pt x="2857" y="381"/>
                  </a:lnTo>
                  <a:lnTo>
                    <a:pt x="2842" y="360"/>
                  </a:lnTo>
                  <a:lnTo>
                    <a:pt x="2825" y="341"/>
                  </a:lnTo>
                  <a:lnTo>
                    <a:pt x="2806" y="324"/>
                  </a:lnTo>
                  <a:lnTo>
                    <a:pt x="2786" y="309"/>
                  </a:lnTo>
                  <a:lnTo>
                    <a:pt x="2764" y="296"/>
                  </a:lnTo>
                  <a:lnTo>
                    <a:pt x="2741" y="285"/>
                  </a:lnTo>
                  <a:lnTo>
                    <a:pt x="2716" y="275"/>
                  </a:lnTo>
                  <a:lnTo>
                    <a:pt x="2691" y="269"/>
                  </a:lnTo>
                  <a:lnTo>
                    <a:pt x="2665" y="266"/>
                  </a:lnTo>
                  <a:lnTo>
                    <a:pt x="2638" y="265"/>
                  </a:lnTo>
                  <a:close/>
                  <a:moveTo>
                    <a:pt x="0" y="6863"/>
                  </a:moveTo>
                  <a:lnTo>
                    <a:pt x="0" y="528"/>
                  </a:lnTo>
                  <a:lnTo>
                    <a:pt x="2110" y="528"/>
                  </a:lnTo>
                  <a:lnTo>
                    <a:pt x="2110" y="500"/>
                  </a:lnTo>
                  <a:lnTo>
                    <a:pt x="2113" y="474"/>
                  </a:lnTo>
                  <a:lnTo>
                    <a:pt x="2116" y="448"/>
                  </a:lnTo>
                  <a:lnTo>
                    <a:pt x="2121" y="421"/>
                  </a:lnTo>
                  <a:lnTo>
                    <a:pt x="2127" y="396"/>
                  </a:lnTo>
                  <a:lnTo>
                    <a:pt x="2134" y="371"/>
                  </a:lnTo>
                  <a:lnTo>
                    <a:pt x="2143" y="346"/>
                  </a:lnTo>
                  <a:lnTo>
                    <a:pt x="2152" y="322"/>
                  </a:lnTo>
                  <a:lnTo>
                    <a:pt x="2162" y="299"/>
                  </a:lnTo>
                  <a:lnTo>
                    <a:pt x="2174" y="277"/>
                  </a:lnTo>
                  <a:lnTo>
                    <a:pt x="2187" y="254"/>
                  </a:lnTo>
                  <a:lnTo>
                    <a:pt x="2200" y="232"/>
                  </a:lnTo>
                  <a:lnTo>
                    <a:pt x="2216" y="212"/>
                  </a:lnTo>
                  <a:lnTo>
                    <a:pt x="2231" y="192"/>
                  </a:lnTo>
                  <a:lnTo>
                    <a:pt x="2248" y="172"/>
                  </a:lnTo>
                  <a:lnTo>
                    <a:pt x="2265" y="154"/>
                  </a:lnTo>
                  <a:lnTo>
                    <a:pt x="2283" y="136"/>
                  </a:lnTo>
                  <a:lnTo>
                    <a:pt x="2302" y="121"/>
                  </a:lnTo>
                  <a:lnTo>
                    <a:pt x="2322" y="105"/>
                  </a:lnTo>
                  <a:lnTo>
                    <a:pt x="2343" y="90"/>
                  </a:lnTo>
                  <a:lnTo>
                    <a:pt x="2364" y="77"/>
                  </a:lnTo>
                  <a:lnTo>
                    <a:pt x="2387" y="63"/>
                  </a:lnTo>
                  <a:lnTo>
                    <a:pt x="2410" y="53"/>
                  </a:lnTo>
                  <a:lnTo>
                    <a:pt x="2432" y="42"/>
                  </a:lnTo>
                  <a:lnTo>
                    <a:pt x="2456" y="32"/>
                  </a:lnTo>
                  <a:lnTo>
                    <a:pt x="2481" y="24"/>
                  </a:lnTo>
                  <a:lnTo>
                    <a:pt x="2507" y="17"/>
                  </a:lnTo>
                  <a:lnTo>
                    <a:pt x="2532" y="11"/>
                  </a:lnTo>
                  <a:lnTo>
                    <a:pt x="2558" y="6"/>
                  </a:lnTo>
                  <a:lnTo>
                    <a:pt x="2584" y="2"/>
                  </a:lnTo>
                  <a:lnTo>
                    <a:pt x="2611" y="1"/>
                  </a:lnTo>
                  <a:lnTo>
                    <a:pt x="2638" y="0"/>
                  </a:lnTo>
                  <a:lnTo>
                    <a:pt x="2665" y="1"/>
                  </a:lnTo>
                  <a:lnTo>
                    <a:pt x="2692" y="2"/>
                  </a:lnTo>
                  <a:lnTo>
                    <a:pt x="2718" y="6"/>
                  </a:lnTo>
                  <a:lnTo>
                    <a:pt x="2745" y="11"/>
                  </a:lnTo>
                  <a:lnTo>
                    <a:pt x="2770" y="17"/>
                  </a:lnTo>
                  <a:lnTo>
                    <a:pt x="2795" y="24"/>
                  </a:lnTo>
                  <a:lnTo>
                    <a:pt x="2820" y="32"/>
                  </a:lnTo>
                  <a:lnTo>
                    <a:pt x="2844" y="42"/>
                  </a:lnTo>
                  <a:lnTo>
                    <a:pt x="2867" y="53"/>
                  </a:lnTo>
                  <a:lnTo>
                    <a:pt x="2890" y="63"/>
                  </a:lnTo>
                  <a:lnTo>
                    <a:pt x="2912" y="77"/>
                  </a:lnTo>
                  <a:lnTo>
                    <a:pt x="2934" y="90"/>
                  </a:lnTo>
                  <a:lnTo>
                    <a:pt x="2954" y="105"/>
                  </a:lnTo>
                  <a:lnTo>
                    <a:pt x="2975" y="121"/>
                  </a:lnTo>
                  <a:lnTo>
                    <a:pt x="2994" y="136"/>
                  </a:lnTo>
                  <a:lnTo>
                    <a:pt x="3012" y="154"/>
                  </a:lnTo>
                  <a:lnTo>
                    <a:pt x="3030" y="172"/>
                  </a:lnTo>
                  <a:lnTo>
                    <a:pt x="3045" y="192"/>
                  </a:lnTo>
                  <a:lnTo>
                    <a:pt x="3062" y="212"/>
                  </a:lnTo>
                  <a:lnTo>
                    <a:pt x="3076" y="232"/>
                  </a:lnTo>
                  <a:lnTo>
                    <a:pt x="3090" y="254"/>
                  </a:lnTo>
                  <a:lnTo>
                    <a:pt x="3103" y="277"/>
                  </a:lnTo>
                  <a:lnTo>
                    <a:pt x="3115" y="299"/>
                  </a:lnTo>
                  <a:lnTo>
                    <a:pt x="3126" y="322"/>
                  </a:lnTo>
                  <a:lnTo>
                    <a:pt x="3134" y="346"/>
                  </a:lnTo>
                  <a:lnTo>
                    <a:pt x="3142" y="371"/>
                  </a:lnTo>
                  <a:lnTo>
                    <a:pt x="3149" y="396"/>
                  </a:lnTo>
                  <a:lnTo>
                    <a:pt x="3155" y="421"/>
                  </a:lnTo>
                  <a:lnTo>
                    <a:pt x="3160" y="448"/>
                  </a:lnTo>
                  <a:lnTo>
                    <a:pt x="3164" y="474"/>
                  </a:lnTo>
                  <a:lnTo>
                    <a:pt x="3166" y="500"/>
                  </a:lnTo>
                  <a:lnTo>
                    <a:pt x="3166" y="528"/>
                  </a:lnTo>
                  <a:lnTo>
                    <a:pt x="5278" y="528"/>
                  </a:lnTo>
                  <a:lnTo>
                    <a:pt x="5278" y="6863"/>
                  </a:lnTo>
                  <a:lnTo>
                    <a:pt x="0" y="6863"/>
                  </a:lnTo>
                  <a:close/>
                </a:path>
              </a:pathLst>
            </a:custGeom>
            <a:solidFill>
              <a:srgbClr val="3D3D3E"/>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7" name="TextBox 49"/>
            <p:cNvSpPr txBox="1"/>
            <p:nvPr/>
          </p:nvSpPr>
          <p:spPr>
            <a:xfrm>
              <a:off x="5068641" y="3493795"/>
              <a:ext cx="3141301" cy="367152"/>
            </a:xfrm>
            <a:prstGeom prst="rect">
              <a:avLst/>
            </a:prstGeom>
            <a:noFill/>
          </p:spPr>
          <p:txBody>
            <a:bodyPr wrap="square" rtlCol="0">
              <a:spAutoFit/>
            </a:bodyPr>
            <a:lstStyle/>
            <a:p>
              <a:r>
                <a:rPr lang="zh-CN" altLang="en-US" sz="1785" b="1" dirty="0" smtClean="0">
                  <a:solidFill>
                    <a:srgbClr val="3D3D3E"/>
                  </a:solidFill>
                  <a:latin typeface="微软雅黑" panose="020B0503020204020204" pitchFamily="34" charset="-122"/>
                  <a:ea typeface="微软雅黑" panose="020B0503020204020204" pitchFamily="34" charset="-122"/>
                </a:rPr>
                <a:t>大赛内容及规则</a:t>
              </a:r>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629851" y="2499742"/>
            <a:ext cx="4812506" cy="643325"/>
            <a:chOff x="3482973" y="4148329"/>
            <a:chExt cx="4755025" cy="643325"/>
          </a:xfrm>
        </p:grpSpPr>
        <p:sp>
          <p:nvSpPr>
            <p:cNvPr id="19" name="等腰三角形 18"/>
            <p:cNvSpPr/>
            <p:nvPr/>
          </p:nvSpPr>
          <p:spPr>
            <a:xfrm flipV="1">
              <a:off x="4894119" y="465313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20" name="等腰三角形 19"/>
            <p:cNvSpPr/>
            <p:nvPr/>
          </p:nvSpPr>
          <p:spPr>
            <a:xfrm>
              <a:off x="4889470" y="414966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21" name="文本框 14"/>
            <p:cNvSpPr txBox="1"/>
            <p:nvPr/>
          </p:nvSpPr>
          <p:spPr>
            <a:xfrm flipH="1">
              <a:off x="3482973" y="4220254"/>
              <a:ext cx="475502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22" name="文本框 5"/>
            <p:cNvSpPr txBox="1"/>
            <p:nvPr/>
          </p:nvSpPr>
          <p:spPr>
            <a:xfrm flipH="1">
              <a:off x="4232357" y="4148329"/>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zh-CN"/>
              </a:defPPr>
              <a:lvl1pPr algn="ctr" fontAlgn="auto">
                <a:spcBef>
                  <a:spcPts val="0"/>
                </a:spcBef>
                <a:spcAft>
                  <a:spcPts val="0"/>
                </a:spcAft>
                <a:defRPr sz="3810">
                  <a:solidFill>
                    <a:srgbClr val="FFFFFF"/>
                  </a:solidFill>
                  <a:latin typeface="Agency FB" panose="020B0503020202020204" pitchFamily="34" charset="0"/>
                  <a:ea typeface="Adobe Gothic Std B" panose="020B0800000000000000" pitchFamily="34" charset="-128"/>
                  <a:cs typeface="Verdana" panose="020B0604030504040204" pitchFamily="34" charset="0"/>
                </a:defRPr>
              </a:lvl1pPr>
            </a:lstStyle>
            <a:p>
              <a:r>
                <a:rPr lang="en-US" altLang="zh-CN" dirty="0" smtClean="0"/>
                <a:t>03</a:t>
              </a:r>
              <a:endParaRPr lang="zh-CN" altLang="en-US" dirty="0"/>
            </a:p>
          </p:txBody>
        </p:sp>
        <p:sp>
          <p:nvSpPr>
            <p:cNvPr id="23" name="KSO_Shape"/>
            <p:cNvSpPr/>
            <p:nvPr/>
          </p:nvSpPr>
          <p:spPr bwMode="auto">
            <a:xfrm rot="21315596">
              <a:off x="3669442" y="4272783"/>
              <a:ext cx="418782" cy="41459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3D3D3E"/>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24" name="TextBox 50"/>
            <p:cNvSpPr txBox="1"/>
            <p:nvPr/>
          </p:nvSpPr>
          <p:spPr>
            <a:xfrm>
              <a:off x="5137052" y="4261663"/>
              <a:ext cx="2694516" cy="367152"/>
            </a:xfrm>
            <a:prstGeom prst="rect">
              <a:avLst/>
            </a:prstGeom>
            <a:noFill/>
          </p:spPr>
          <p:txBody>
            <a:bodyPr wrap="square" rtlCol="0">
              <a:spAutoFit/>
            </a:bodyPr>
            <a:lstStyle/>
            <a:p>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629851" y="3219822"/>
            <a:ext cx="4812506" cy="643325"/>
            <a:chOff x="3482973" y="4148329"/>
            <a:chExt cx="4812506" cy="643325"/>
          </a:xfrm>
        </p:grpSpPr>
        <p:sp>
          <p:nvSpPr>
            <p:cNvPr id="33" name="等腰三角形 32"/>
            <p:cNvSpPr/>
            <p:nvPr/>
          </p:nvSpPr>
          <p:spPr>
            <a:xfrm flipV="1">
              <a:off x="4894119" y="465313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34" name="等腰三角形 33"/>
            <p:cNvSpPr/>
            <p:nvPr/>
          </p:nvSpPr>
          <p:spPr>
            <a:xfrm>
              <a:off x="4889470" y="414966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35" name="文本框 14"/>
            <p:cNvSpPr txBox="1"/>
            <p:nvPr/>
          </p:nvSpPr>
          <p:spPr>
            <a:xfrm flipH="1">
              <a:off x="3482973" y="4220254"/>
              <a:ext cx="4812506"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36" name="文本框 5"/>
            <p:cNvSpPr txBox="1"/>
            <p:nvPr/>
          </p:nvSpPr>
          <p:spPr>
            <a:xfrm flipH="1">
              <a:off x="4232357" y="4148329"/>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zh-CN"/>
              </a:defPPr>
              <a:lvl1pPr algn="ctr" fontAlgn="auto">
                <a:spcBef>
                  <a:spcPts val="0"/>
                </a:spcBef>
                <a:spcAft>
                  <a:spcPts val="0"/>
                </a:spcAft>
                <a:defRPr sz="3810">
                  <a:solidFill>
                    <a:srgbClr val="FFFFFF"/>
                  </a:solidFill>
                  <a:latin typeface="Agency FB" panose="020B0503020202020204" pitchFamily="34" charset="0"/>
                  <a:ea typeface="Adobe Gothic Std B" panose="020B0800000000000000" pitchFamily="34" charset="-128"/>
                  <a:cs typeface="Verdana" panose="020B0604030504040204" pitchFamily="34" charset="0"/>
                </a:defRPr>
              </a:lvl1pPr>
            </a:lstStyle>
            <a:p>
              <a:r>
                <a:rPr lang="en-US" altLang="zh-CN" dirty="0" smtClean="0"/>
                <a:t>04</a:t>
              </a:r>
              <a:endParaRPr lang="zh-CN" altLang="en-US" dirty="0"/>
            </a:p>
          </p:txBody>
        </p:sp>
        <p:sp>
          <p:nvSpPr>
            <p:cNvPr id="38" name="TextBox 37"/>
            <p:cNvSpPr txBox="1"/>
            <p:nvPr/>
          </p:nvSpPr>
          <p:spPr>
            <a:xfrm>
              <a:off x="5137052" y="4261663"/>
              <a:ext cx="2694516" cy="367152"/>
            </a:xfrm>
            <a:prstGeom prst="rect">
              <a:avLst/>
            </a:prstGeom>
            <a:noFill/>
          </p:spPr>
          <p:txBody>
            <a:bodyPr wrap="square" rtlCol="0">
              <a:spAutoFit/>
            </a:bodyPr>
            <a:lstStyle/>
            <a:p>
              <a:r>
                <a:rPr lang="zh-CN" altLang="en-US" sz="1785" b="1" dirty="0" smtClean="0">
                  <a:solidFill>
                    <a:srgbClr val="3D3D3E"/>
                  </a:solidFill>
                  <a:latin typeface="微软雅黑" panose="020B0503020204020204" pitchFamily="34" charset="-122"/>
                  <a:ea typeface="微软雅黑" panose="020B0503020204020204" pitchFamily="34" charset="-122"/>
                </a:rPr>
                <a:t>评分与奖项设置</a:t>
              </a:r>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sp>
        <p:nvSpPr>
          <p:cNvPr id="39" name="TextBox 49"/>
          <p:cNvSpPr txBox="1"/>
          <p:nvPr/>
        </p:nvSpPr>
        <p:spPr>
          <a:xfrm>
            <a:off x="3157256" y="2643758"/>
            <a:ext cx="4074242" cy="367152"/>
          </a:xfrm>
          <a:prstGeom prst="rect">
            <a:avLst/>
          </a:prstGeom>
          <a:noFill/>
        </p:spPr>
        <p:txBody>
          <a:bodyPr wrap="square" rtlCol="0">
            <a:spAutoFit/>
          </a:bodyPr>
          <a:lstStyle/>
          <a:p>
            <a:r>
              <a:rPr lang="en-US" altLang="zh-CN" sz="1785" b="1" dirty="0" smtClean="0">
                <a:solidFill>
                  <a:srgbClr val="3D3D3E"/>
                </a:solidFill>
                <a:latin typeface="微软雅黑" panose="020B0503020204020204" pitchFamily="34" charset="-122"/>
                <a:ea typeface="微软雅黑" panose="020B0503020204020204" pitchFamily="34" charset="-122"/>
              </a:rPr>
              <a:t> </a:t>
            </a:r>
            <a:r>
              <a:rPr lang="zh-CN" altLang="en-US" sz="1785" b="1" dirty="0" smtClean="0">
                <a:solidFill>
                  <a:srgbClr val="3D3D3E"/>
                </a:solidFill>
                <a:latin typeface="微软雅黑" panose="020B0503020204020204" pitchFamily="34" charset="-122"/>
                <a:ea typeface="微软雅黑" panose="020B0503020204020204" pitchFamily="34" charset="-122"/>
              </a:rPr>
              <a:t>大赛活动</a:t>
            </a:r>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629851" y="3944649"/>
            <a:ext cx="4812506" cy="643325"/>
            <a:chOff x="3482973" y="4148329"/>
            <a:chExt cx="4812506" cy="643325"/>
          </a:xfrm>
        </p:grpSpPr>
        <p:sp>
          <p:nvSpPr>
            <p:cNvPr id="42" name="等腰三角形 41"/>
            <p:cNvSpPr/>
            <p:nvPr/>
          </p:nvSpPr>
          <p:spPr>
            <a:xfrm flipV="1">
              <a:off x="4894119" y="465313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43" name="等腰三角形 42"/>
            <p:cNvSpPr/>
            <p:nvPr/>
          </p:nvSpPr>
          <p:spPr>
            <a:xfrm>
              <a:off x="4889470" y="414966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44" name="文本框 14"/>
            <p:cNvSpPr txBox="1"/>
            <p:nvPr/>
          </p:nvSpPr>
          <p:spPr>
            <a:xfrm flipH="1">
              <a:off x="3482973" y="4220254"/>
              <a:ext cx="4812506"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45" name="文本框 5"/>
            <p:cNvSpPr txBox="1"/>
            <p:nvPr/>
          </p:nvSpPr>
          <p:spPr>
            <a:xfrm flipH="1">
              <a:off x="4232357" y="4148329"/>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zh-CN"/>
              </a:defPPr>
              <a:lvl1pPr algn="ctr" fontAlgn="auto">
                <a:spcBef>
                  <a:spcPts val="0"/>
                </a:spcBef>
                <a:spcAft>
                  <a:spcPts val="0"/>
                </a:spcAft>
                <a:defRPr sz="3810">
                  <a:solidFill>
                    <a:srgbClr val="FFFFFF"/>
                  </a:solidFill>
                  <a:latin typeface="Agency FB" panose="020B0503020202020204" pitchFamily="34" charset="0"/>
                  <a:ea typeface="Adobe Gothic Std B" panose="020B0800000000000000" pitchFamily="34" charset="-128"/>
                  <a:cs typeface="Verdana" panose="020B0604030504040204" pitchFamily="34" charset="0"/>
                </a:defRPr>
              </a:lvl1pPr>
            </a:lstStyle>
            <a:p>
              <a:r>
                <a:rPr lang="en-US" altLang="zh-CN" dirty="0" smtClean="0"/>
                <a:t>05</a:t>
              </a:r>
              <a:endParaRPr lang="zh-CN" altLang="en-US" dirty="0"/>
            </a:p>
          </p:txBody>
        </p:sp>
        <p:sp>
          <p:nvSpPr>
            <p:cNvPr id="47" name="TextBox 46"/>
            <p:cNvSpPr txBox="1"/>
            <p:nvPr/>
          </p:nvSpPr>
          <p:spPr>
            <a:xfrm>
              <a:off x="5137052" y="4261663"/>
              <a:ext cx="2694516" cy="367152"/>
            </a:xfrm>
            <a:prstGeom prst="rect">
              <a:avLst/>
            </a:prstGeom>
            <a:noFill/>
          </p:spPr>
          <p:txBody>
            <a:bodyPr wrap="square" rtlCol="0">
              <a:spAutoFit/>
            </a:bodyPr>
            <a:lstStyle/>
            <a:p>
              <a:r>
                <a:rPr lang="zh-CN" altLang="en-US" sz="1785" b="1" dirty="0" smtClean="0">
                  <a:solidFill>
                    <a:srgbClr val="3D3D3E"/>
                  </a:solidFill>
                  <a:latin typeface="微软雅黑" panose="020B0503020204020204" pitchFamily="34" charset="-122"/>
                  <a:ea typeface="微软雅黑" panose="020B0503020204020204" pitchFamily="34" charset="-122"/>
                </a:rPr>
                <a:t>附件</a:t>
              </a:r>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sp>
        <p:nvSpPr>
          <p:cNvPr id="48" name="KSO_Shape"/>
          <p:cNvSpPr/>
          <p:nvPr/>
        </p:nvSpPr>
        <p:spPr bwMode="auto">
          <a:xfrm>
            <a:off x="1788022" y="3360673"/>
            <a:ext cx="402422" cy="406487"/>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3D3D3E"/>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49" name="KSO_Shape"/>
          <p:cNvSpPr/>
          <p:nvPr/>
        </p:nvSpPr>
        <p:spPr bwMode="auto">
          <a:xfrm>
            <a:off x="1854744" y="4053389"/>
            <a:ext cx="335699" cy="425843"/>
          </a:xfrm>
          <a:custGeom>
            <a:avLst/>
            <a:gdLst>
              <a:gd name="T0" fmla="*/ 2147483646 w 5278"/>
              <a:gd name="T1" fmla="*/ 2147483646 h 6863"/>
              <a:gd name="T2" fmla="*/ 2147483646 w 5278"/>
              <a:gd name="T3" fmla="*/ 2147483646 h 6863"/>
              <a:gd name="T4" fmla="*/ 2147483646 w 5278"/>
              <a:gd name="T5" fmla="*/ 2147483646 h 6863"/>
              <a:gd name="T6" fmla="*/ 2147483646 w 5278"/>
              <a:gd name="T7" fmla="*/ 2147483646 h 6863"/>
              <a:gd name="T8" fmla="*/ 2147483646 w 5278"/>
              <a:gd name="T9" fmla="*/ 2147483646 h 6863"/>
              <a:gd name="T10" fmla="*/ 2147483646 w 5278"/>
              <a:gd name="T11" fmla="*/ 2147483646 h 6863"/>
              <a:gd name="T12" fmla="*/ 2147483646 w 5278"/>
              <a:gd name="T13" fmla="*/ 2147483646 h 6863"/>
              <a:gd name="T14" fmla="*/ 2147483646 w 5278"/>
              <a:gd name="T15" fmla="*/ 2147483646 h 6863"/>
              <a:gd name="T16" fmla="*/ 2147483646 w 5278"/>
              <a:gd name="T17" fmla="*/ 2147483646 h 6863"/>
              <a:gd name="T18" fmla="*/ 2147483646 w 5278"/>
              <a:gd name="T19" fmla="*/ 2147483646 h 6863"/>
              <a:gd name="T20" fmla="*/ 2147483646 w 5278"/>
              <a:gd name="T21" fmla="*/ 2147483646 h 6863"/>
              <a:gd name="T22" fmla="*/ 2147483646 w 5278"/>
              <a:gd name="T23" fmla="*/ 2147483646 h 6863"/>
              <a:gd name="T24" fmla="*/ 2147483646 w 5278"/>
              <a:gd name="T25" fmla="*/ 2147483646 h 6863"/>
              <a:gd name="T26" fmla="*/ 2147483646 w 5278"/>
              <a:gd name="T27" fmla="*/ 2147483646 h 6863"/>
              <a:gd name="T28" fmla="*/ 2147483646 w 5278"/>
              <a:gd name="T29" fmla="*/ 2147483646 h 6863"/>
              <a:gd name="T30" fmla="*/ 2147483646 w 5278"/>
              <a:gd name="T31" fmla="*/ 2147483646 h 6863"/>
              <a:gd name="T32" fmla="*/ 2147483646 w 5278"/>
              <a:gd name="T33" fmla="*/ 2147483646 h 6863"/>
              <a:gd name="T34" fmla="*/ 2147483646 w 5278"/>
              <a:gd name="T35" fmla="*/ 2147483646 h 6863"/>
              <a:gd name="T36" fmla="*/ 2147483646 w 5278"/>
              <a:gd name="T37" fmla="*/ 2147483646 h 6863"/>
              <a:gd name="T38" fmla="*/ 2147483646 w 5278"/>
              <a:gd name="T39" fmla="*/ 2147483646 h 6863"/>
              <a:gd name="T40" fmla="*/ 2147483646 w 5278"/>
              <a:gd name="T41" fmla="*/ 2147483646 h 6863"/>
              <a:gd name="T42" fmla="*/ 2147483646 w 5278"/>
              <a:gd name="T43" fmla="*/ 2147483646 h 6863"/>
              <a:gd name="T44" fmla="*/ 2147483646 w 5278"/>
              <a:gd name="T45" fmla="*/ 2147483646 h 6863"/>
              <a:gd name="T46" fmla="*/ 2147483646 w 5278"/>
              <a:gd name="T47" fmla="*/ 2147483646 h 6863"/>
              <a:gd name="T48" fmla="*/ 2147483646 w 5278"/>
              <a:gd name="T49" fmla="*/ 2147483646 h 6863"/>
              <a:gd name="T50" fmla="*/ 2147483646 w 5278"/>
              <a:gd name="T51" fmla="*/ 2147483646 h 6863"/>
              <a:gd name="T52" fmla="*/ 2147483646 w 5278"/>
              <a:gd name="T53" fmla="*/ 2147483646 h 6863"/>
              <a:gd name="T54" fmla="*/ 2147483646 w 5278"/>
              <a:gd name="T55" fmla="*/ 2147483646 h 6863"/>
              <a:gd name="T56" fmla="*/ 2147483646 w 5278"/>
              <a:gd name="T57" fmla="*/ 2147483646 h 6863"/>
              <a:gd name="T58" fmla="*/ 2147483646 w 5278"/>
              <a:gd name="T59" fmla="*/ 2147483646 h 6863"/>
              <a:gd name="T60" fmla="*/ 2147483646 w 5278"/>
              <a:gd name="T61" fmla="*/ 2147483646 h 6863"/>
              <a:gd name="T62" fmla="*/ 2147483646 w 5278"/>
              <a:gd name="T63" fmla="*/ 2147483646 h 6863"/>
              <a:gd name="T64" fmla="*/ 2147483646 w 5278"/>
              <a:gd name="T65" fmla="*/ 2147483646 h 6863"/>
              <a:gd name="T66" fmla="*/ 2147483646 w 5278"/>
              <a:gd name="T67" fmla="*/ 2147483646 h 6863"/>
              <a:gd name="T68" fmla="*/ 2147483646 w 5278"/>
              <a:gd name="T69" fmla="*/ 2147483646 h 6863"/>
              <a:gd name="T70" fmla="*/ 2147483646 w 5278"/>
              <a:gd name="T71" fmla="*/ 2147483646 h 6863"/>
              <a:gd name="T72" fmla="*/ 2147483646 w 5278"/>
              <a:gd name="T73" fmla="*/ 2147483646 h 6863"/>
              <a:gd name="T74" fmla="*/ 2147483646 w 5278"/>
              <a:gd name="T75" fmla="*/ 2147483646 h 6863"/>
              <a:gd name="T76" fmla="*/ 2147483646 w 5278"/>
              <a:gd name="T77" fmla="*/ 2147483646 h 6863"/>
              <a:gd name="T78" fmla="*/ 2147483646 w 5278"/>
              <a:gd name="T79" fmla="*/ 2147483646 h 6863"/>
              <a:gd name="T80" fmla="*/ 2147483646 w 5278"/>
              <a:gd name="T81" fmla="*/ 2147483646 h 6863"/>
              <a:gd name="T82" fmla="*/ 2147483646 w 5278"/>
              <a:gd name="T83" fmla="*/ 2147483646 h 6863"/>
              <a:gd name="T84" fmla="*/ 0 w 5278"/>
              <a:gd name="T85" fmla="*/ 2147483646 h 6863"/>
              <a:gd name="T86" fmla="*/ 2147483646 w 5278"/>
              <a:gd name="T87" fmla="*/ 2147483646 h 6863"/>
              <a:gd name="T88" fmla="*/ 2147483646 w 5278"/>
              <a:gd name="T89" fmla="*/ 2147483646 h 6863"/>
              <a:gd name="T90" fmla="*/ 2147483646 w 5278"/>
              <a:gd name="T91" fmla="*/ 2147483646 h 6863"/>
              <a:gd name="T92" fmla="*/ 2147483646 w 5278"/>
              <a:gd name="T93" fmla="*/ 2147483646 h 6863"/>
              <a:gd name="T94" fmla="*/ 2147483646 w 5278"/>
              <a:gd name="T95" fmla="*/ 2147483646 h 6863"/>
              <a:gd name="T96" fmla="*/ 2147483646 w 5278"/>
              <a:gd name="T97" fmla="*/ 1347340187 h 6863"/>
              <a:gd name="T98" fmla="*/ 2147483646 w 5278"/>
              <a:gd name="T99" fmla="*/ 513294381 h 6863"/>
              <a:gd name="T100" fmla="*/ 2147483646 w 5278"/>
              <a:gd name="T101" fmla="*/ 42761601 h 6863"/>
              <a:gd name="T102" fmla="*/ 2147483646 w 5278"/>
              <a:gd name="T103" fmla="*/ 21419384 h 6863"/>
              <a:gd name="T104" fmla="*/ 2147483646 w 5278"/>
              <a:gd name="T105" fmla="*/ 363589915 h 6863"/>
              <a:gd name="T106" fmla="*/ 2147483646 w 5278"/>
              <a:gd name="T107" fmla="*/ 1133454737 h 6863"/>
              <a:gd name="T108" fmla="*/ 2147483646 w 5278"/>
              <a:gd name="T109" fmla="*/ 2147483646 h 6863"/>
              <a:gd name="T110" fmla="*/ 2147483646 w 5278"/>
              <a:gd name="T111" fmla="*/ 2147483646 h 6863"/>
              <a:gd name="T112" fmla="*/ 2147483646 w 5278"/>
              <a:gd name="T113" fmla="*/ 2147483646 h 6863"/>
              <a:gd name="T114" fmla="*/ 2147483646 w 5278"/>
              <a:gd name="T115" fmla="*/ 2147483646 h 6863"/>
              <a:gd name="T116" fmla="*/ 2147483646 w 5278"/>
              <a:gd name="T117" fmla="*/ 2147483646 h 6863"/>
              <a:gd name="T118" fmla="*/ 2147483646 w 5278"/>
              <a:gd name="T119" fmla="*/ 2147483646 h 68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78" h="6863">
                <a:moveTo>
                  <a:pt x="4046" y="5103"/>
                </a:moveTo>
                <a:lnTo>
                  <a:pt x="1054" y="5103"/>
                </a:lnTo>
                <a:lnTo>
                  <a:pt x="1054" y="4927"/>
                </a:lnTo>
                <a:lnTo>
                  <a:pt x="4046" y="4927"/>
                </a:lnTo>
                <a:lnTo>
                  <a:pt x="4046" y="5103"/>
                </a:lnTo>
                <a:close/>
                <a:moveTo>
                  <a:pt x="2814" y="4575"/>
                </a:moveTo>
                <a:lnTo>
                  <a:pt x="1054" y="4575"/>
                </a:lnTo>
                <a:lnTo>
                  <a:pt x="1054" y="4399"/>
                </a:lnTo>
                <a:lnTo>
                  <a:pt x="2814" y="4399"/>
                </a:lnTo>
                <a:lnTo>
                  <a:pt x="2814" y="4575"/>
                </a:lnTo>
                <a:close/>
                <a:moveTo>
                  <a:pt x="3342" y="4047"/>
                </a:moveTo>
                <a:lnTo>
                  <a:pt x="1054" y="4047"/>
                </a:lnTo>
                <a:lnTo>
                  <a:pt x="1054" y="3872"/>
                </a:lnTo>
                <a:lnTo>
                  <a:pt x="3342" y="3872"/>
                </a:lnTo>
                <a:lnTo>
                  <a:pt x="3342" y="4047"/>
                </a:lnTo>
                <a:close/>
                <a:moveTo>
                  <a:pt x="4222" y="3520"/>
                </a:moveTo>
                <a:lnTo>
                  <a:pt x="1054" y="3520"/>
                </a:lnTo>
                <a:lnTo>
                  <a:pt x="1054" y="3344"/>
                </a:lnTo>
                <a:lnTo>
                  <a:pt x="4222" y="3344"/>
                </a:lnTo>
                <a:lnTo>
                  <a:pt x="4222" y="3520"/>
                </a:lnTo>
                <a:close/>
                <a:moveTo>
                  <a:pt x="2814" y="2992"/>
                </a:moveTo>
                <a:lnTo>
                  <a:pt x="1054" y="2992"/>
                </a:lnTo>
                <a:lnTo>
                  <a:pt x="1054" y="2816"/>
                </a:lnTo>
                <a:lnTo>
                  <a:pt x="2814" y="2816"/>
                </a:lnTo>
                <a:lnTo>
                  <a:pt x="2814" y="2992"/>
                </a:lnTo>
                <a:close/>
                <a:moveTo>
                  <a:pt x="4750" y="1056"/>
                </a:moveTo>
                <a:lnTo>
                  <a:pt x="3518" y="1056"/>
                </a:lnTo>
                <a:lnTo>
                  <a:pt x="3620" y="1362"/>
                </a:lnTo>
                <a:lnTo>
                  <a:pt x="3664" y="1373"/>
                </a:lnTo>
                <a:lnTo>
                  <a:pt x="3707" y="1385"/>
                </a:lnTo>
                <a:lnTo>
                  <a:pt x="3747" y="1397"/>
                </a:lnTo>
                <a:lnTo>
                  <a:pt x="3785" y="1412"/>
                </a:lnTo>
                <a:lnTo>
                  <a:pt x="3822" y="1426"/>
                </a:lnTo>
                <a:lnTo>
                  <a:pt x="3856" y="1441"/>
                </a:lnTo>
                <a:lnTo>
                  <a:pt x="3888" y="1458"/>
                </a:lnTo>
                <a:lnTo>
                  <a:pt x="3919" y="1476"/>
                </a:lnTo>
                <a:lnTo>
                  <a:pt x="3948" y="1494"/>
                </a:lnTo>
                <a:lnTo>
                  <a:pt x="3976" y="1513"/>
                </a:lnTo>
                <a:lnTo>
                  <a:pt x="4001" y="1534"/>
                </a:lnTo>
                <a:lnTo>
                  <a:pt x="4025" y="1555"/>
                </a:lnTo>
                <a:lnTo>
                  <a:pt x="4046" y="1577"/>
                </a:lnTo>
                <a:lnTo>
                  <a:pt x="4067" y="1599"/>
                </a:lnTo>
                <a:lnTo>
                  <a:pt x="4086" y="1622"/>
                </a:lnTo>
                <a:lnTo>
                  <a:pt x="4104" y="1646"/>
                </a:lnTo>
                <a:lnTo>
                  <a:pt x="4119" y="1671"/>
                </a:lnTo>
                <a:lnTo>
                  <a:pt x="4134" y="1696"/>
                </a:lnTo>
                <a:lnTo>
                  <a:pt x="4148" y="1723"/>
                </a:lnTo>
                <a:lnTo>
                  <a:pt x="4160" y="1749"/>
                </a:lnTo>
                <a:lnTo>
                  <a:pt x="4171" y="1777"/>
                </a:lnTo>
                <a:lnTo>
                  <a:pt x="4180" y="1805"/>
                </a:lnTo>
                <a:lnTo>
                  <a:pt x="4189" y="1834"/>
                </a:lnTo>
                <a:lnTo>
                  <a:pt x="4196" y="1863"/>
                </a:lnTo>
                <a:lnTo>
                  <a:pt x="4203" y="1892"/>
                </a:lnTo>
                <a:lnTo>
                  <a:pt x="4208" y="1923"/>
                </a:lnTo>
                <a:lnTo>
                  <a:pt x="4213" y="1953"/>
                </a:lnTo>
                <a:lnTo>
                  <a:pt x="4216" y="1984"/>
                </a:lnTo>
                <a:lnTo>
                  <a:pt x="4219" y="2015"/>
                </a:lnTo>
                <a:lnTo>
                  <a:pt x="4221" y="2047"/>
                </a:lnTo>
                <a:lnTo>
                  <a:pt x="4222" y="2078"/>
                </a:lnTo>
                <a:lnTo>
                  <a:pt x="4222" y="2111"/>
                </a:lnTo>
                <a:lnTo>
                  <a:pt x="1054" y="2111"/>
                </a:lnTo>
                <a:lnTo>
                  <a:pt x="1056" y="2081"/>
                </a:lnTo>
                <a:lnTo>
                  <a:pt x="1057" y="2050"/>
                </a:lnTo>
                <a:lnTo>
                  <a:pt x="1058" y="2020"/>
                </a:lnTo>
                <a:lnTo>
                  <a:pt x="1062" y="1990"/>
                </a:lnTo>
                <a:lnTo>
                  <a:pt x="1065" y="1960"/>
                </a:lnTo>
                <a:lnTo>
                  <a:pt x="1070" y="1931"/>
                </a:lnTo>
                <a:lnTo>
                  <a:pt x="1076" y="1902"/>
                </a:lnTo>
                <a:lnTo>
                  <a:pt x="1083" y="1874"/>
                </a:lnTo>
                <a:lnTo>
                  <a:pt x="1092" y="1846"/>
                </a:lnTo>
                <a:lnTo>
                  <a:pt x="1101" y="1819"/>
                </a:lnTo>
                <a:lnTo>
                  <a:pt x="1111" y="1792"/>
                </a:lnTo>
                <a:lnTo>
                  <a:pt x="1123" y="1766"/>
                </a:lnTo>
                <a:lnTo>
                  <a:pt x="1135" y="1740"/>
                </a:lnTo>
                <a:lnTo>
                  <a:pt x="1149" y="1714"/>
                </a:lnTo>
                <a:lnTo>
                  <a:pt x="1165" y="1690"/>
                </a:lnTo>
                <a:lnTo>
                  <a:pt x="1180" y="1665"/>
                </a:lnTo>
                <a:lnTo>
                  <a:pt x="1198" y="1643"/>
                </a:lnTo>
                <a:lnTo>
                  <a:pt x="1217" y="1620"/>
                </a:lnTo>
                <a:lnTo>
                  <a:pt x="1239" y="1597"/>
                </a:lnTo>
                <a:lnTo>
                  <a:pt x="1260" y="1576"/>
                </a:lnTo>
                <a:lnTo>
                  <a:pt x="1284" y="1555"/>
                </a:lnTo>
                <a:lnTo>
                  <a:pt x="1309" y="1535"/>
                </a:lnTo>
                <a:lnTo>
                  <a:pt x="1336" y="1516"/>
                </a:lnTo>
                <a:lnTo>
                  <a:pt x="1363" y="1498"/>
                </a:lnTo>
                <a:lnTo>
                  <a:pt x="1393" y="1480"/>
                </a:lnTo>
                <a:lnTo>
                  <a:pt x="1426" y="1463"/>
                </a:lnTo>
                <a:lnTo>
                  <a:pt x="1458" y="1447"/>
                </a:lnTo>
                <a:lnTo>
                  <a:pt x="1493" y="1432"/>
                </a:lnTo>
                <a:lnTo>
                  <a:pt x="1530" y="1418"/>
                </a:lnTo>
                <a:lnTo>
                  <a:pt x="1568" y="1404"/>
                </a:lnTo>
                <a:lnTo>
                  <a:pt x="1609" y="1392"/>
                </a:lnTo>
                <a:lnTo>
                  <a:pt x="1651" y="1380"/>
                </a:lnTo>
                <a:lnTo>
                  <a:pt x="1758" y="1056"/>
                </a:lnTo>
                <a:lnTo>
                  <a:pt x="526" y="1056"/>
                </a:lnTo>
                <a:lnTo>
                  <a:pt x="526" y="6335"/>
                </a:lnTo>
                <a:lnTo>
                  <a:pt x="4750" y="6335"/>
                </a:lnTo>
                <a:lnTo>
                  <a:pt x="4750" y="1056"/>
                </a:lnTo>
                <a:close/>
                <a:moveTo>
                  <a:pt x="2638" y="265"/>
                </a:moveTo>
                <a:lnTo>
                  <a:pt x="2638" y="265"/>
                </a:lnTo>
                <a:lnTo>
                  <a:pt x="2611" y="266"/>
                </a:lnTo>
                <a:lnTo>
                  <a:pt x="2584" y="269"/>
                </a:lnTo>
                <a:lnTo>
                  <a:pt x="2559" y="275"/>
                </a:lnTo>
                <a:lnTo>
                  <a:pt x="2535" y="285"/>
                </a:lnTo>
                <a:lnTo>
                  <a:pt x="2513" y="296"/>
                </a:lnTo>
                <a:lnTo>
                  <a:pt x="2491" y="309"/>
                </a:lnTo>
                <a:lnTo>
                  <a:pt x="2471" y="324"/>
                </a:lnTo>
                <a:lnTo>
                  <a:pt x="2452" y="341"/>
                </a:lnTo>
                <a:lnTo>
                  <a:pt x="2435" y="360"/>
                </a:lnTo>
                <a:lnTo>
                  <a:pt x="2419" y="381"/>
                </a:lnTo>
                <a:lnTo>
                  <a:pt x="2406" y="402"/>
                </a:lnTo>
                <a:lnTo>
                  <a:pt x="2395" y="425"/>
                </a:lnTo>
                <a:lnTo>
                  <a:pt x="2386" y="449"/>
                </a:lnTo>
                <a:lnTo>
                  <a:pt x="2380" y="474"/>
                </a:lnTo>
                <a:lnTo>
                  <a:pt x="2375" y="500"/>
                </a:lnTo>
                <a:lnTo>
                  <a:pt x="2374" y="528"/>
                </a:lnTo>
                <a:lnTo>
                  <a:pt x="2375" y="554"/>
                </a:lnTo>
                <a:lnTo>
                  <a:pt x="2380" y="581"/>
                </a:lnTo>
                <a:lnTo>
                  <a:pt x="2386" y="606"/>
                </a:lnTo>
                <a:lnTo>
                  <a:pt x="2395" y="631"/>
                </a:lnTo>
                <a:lnTo>
                  <a:pt x="2406" y="654"/>
                </a:lnTo>
                <a:lnTo>
                  <a:pt x="2419" y="675"/>
                </a:lnTo>
                <a:lnTo>
                  <a:pt x="2435" y="696"/>
                </a:lnTo>
                <a:lnTo>
                  <a:pt x="2452" y="715"/>
                </a:lnTo>
                <a:lnTo>
                  <a:pt x="2471" y="732"/>
                </a:lnTo>
                <a:lnTo>
                  <a:pt x="2491" y="747"/>
                </a:lnTo>
                <a:lnTo>
                  <a:pt x="2513" y="760"/>
                </a:lnTo>
                <a:lnTo>
                  <a:pt x="2535" y="771"/>
                </a:lnTo>
                <a:lnTo>
                  <a:pt x="2559" y="779"/>
                </a:lnTo>
                <a:lnTo>
                  <a:pt x="2584" y="787"/>
                </a:lnTo>
                <a:lnTo>
                  <a:pt x="2611" y="790"/>
                </a:lnTo>
                <a:lnTo>
                  <a:pt x="2638" y="791"/>
                </a:lnTo>
                <a:lnTo>
                  <a:pt x="2665" y="790"/>
                </a:lnTo>
                <a:lnTo>
                  <a:pt x="2691" y="787"/>
                </a:lnTo>
                <a:lnTo>
                  <a:pt x="2716" y="779"/>
                </a:lnTo>
                <a:lnTo>
                  <a:pt x="2741" y="771"/>
                </a:lnTo>
                <a:lnTo>
                  <a:pt x="2764" y="760"/>
                </a:lnTo>
                <a:lnTo>
                  <a:pt x="2786" y="747"/>
                </a:lnTo>
                <a:lnTo>
                  <a:pt x="2806" y="732"/>
                </a:lnTo>
                <a:lnTo>
                  <a:pt x="2825" y="715"/>
                </a:lnTo>
                <a:lnTo>
                  <a:pt x="2842" y="696"/>
                </a:lnTo>
                <a:lnTo>
                  <a:pt x="2857" y="675"/>
                </a:lnTo>
                <a:lnTo>
                  <a:pt x="2871" y="654"/>
                </a:lnTo>
                <a:lnTo>
                  <a:pt x="2881" y="631"/>
                </a:lnTo>
                <a:lnTo>
                  <a:pt x="2890" y="606"/>
                </a:lnTo>
                <a:lnTo>
                  <a:pt x="2897" y="581"/>
                </a:lnTo>
                <a:lnTo>
                  <a:pt x="2900" y="554"/>
                </a:lnTo>
                <a:lnTo>
                  <a:pt x="2902" y="528"/>
                </a:lnTo>
                <a:lnTo>
                  <a:pt x="2900" y="500"/>
                </a:lnTo>
                <a:lnTo>
                  <a:pt x="2897" y="474"/>
                </a:lnTo>
                <a:lnTo>
                  <a:pt x="2890" y="449"/>
                </a:lnTo>
                <a:lnTo>
                  <a:pt x="2881" y="425"/>
                </a:lnTo>
                <a:lnTo>
                  <a:pt x="2871" y="402"/>
                </a:lnTo>
                <a:lnTo>
                  <a:pt x="2857" y="381"/>
                </a:lnTo>
                <a:lnTo>
                  <a:pt x="2842" y="360"/>
                </a:lnTo>
                <a:lnTo>
                  <a:pt x="2825" y="341"/>
                </a:lnTo>
                <a:lnTo>
                  <a:pt x="2806" y="324"/>
                </a:lnTo>
                <a:lnTo>
                  <a:pt x="2786" y="309"/>
                </a:lnTo>
                <a:lnTo>
                  <a:pt x="2764" y="296"/>
                </a:lnTo>
                <a:lnTo>
                  <a:pt x="2741" y="285"/>
                </a:lnTo>
                <a:lnTo>
                  <a:pt x="2716" y="275"/>
                </a:lnTo>
                <a:lnTo>
                  <a:pt x="2691" y="269"/>
                </a:lnTo>
                <a:lnTo>
                  <a:pt x="2665" y="266"/>
                </a:lnTo>
                <a:lnTo>
                  <a:pt x="2638" y="265"/>
                </a:lnTo>
                <a:close/>
                <a:moveTo>
                  <a:pt x="0" y="6863"/>
                </a:moveTo>
                <a:lnTo>
                  <a:pt x="0" y="528"/>
                </a:lnTo>
                <a:lnTo>
                  <a:pt x="2110" y="528"/>
                </a:lnTo>
                <a:lnTo>
                  <a:pt x="2110" y="500"/>
                </a:lnTo>
                <a:lnTo>
                  <a:pt x="2113" y="474"/>
                </a:lnTo>
                <a:lnTo>
                  <a:pt x="2116" y="448"/>
                </a:lnTo>
                <a:lnTo>
                  <a:pt x="2121" y="421"/>
                </a:lnTo>
                <a:lnTo>
                  <a:pt x="2127" y="396"/>
                </a:lnTo>
                <a:lnTo>
                  <a:pt x="2134" y="371"/>
                </a:lnTo>
                <a:lnTo>
                  <a:pt x="2143" y="346"/>
                </a:lnTo>
                <a:lnTo>
                  <a:pt x="2152" y="322"/>
                </a:lnTo>
                <a:lnTo>
                  <a:pt x="2162" y="299"/>
                </a:lnTo>
                <a:lnTo>
                  <a:pt x="2174" y="277"/>
                </a:lnTo>
                <a:lnTo>
                  <a:pt x="2187" y="254"/>
                </a:lnTo>
                <a:lnTo>
                  <a:pt x="2200" y="232"/>
                </a:lnTo>
                <a:lnTo>
                  <a:pt x="2216" y="212"/>
                </a:lnTo>
                <a:lnTo>
                  <a:pt x="2231" y="192"/>
                </a:lnTo>
                <a:lnTo>
                  <a:pt x="2248" y="172"/>
                </a:lnTo>
                <a:lnTo>
                  <a:pt x="2265" y="154"/>
                </a:lnTo>
                <a:lnTo>
                  <a:pt x="2283" y="136"/>
                </a:lnTo>
                <a:lnTo>
                  <a:pt x="2302" y="121"/>
                </a:lnTo>
                <a:lnTo>
                  <a:pt x="2322" y="105"/>
                </a:lnTo>
                <a:lnTo>
                  <a:pt x="2343" y="90"/>
                </a:lnTo>
                <a:lnTo>
                  <a:pt x="2364" y="77"/>
                </a:lnTo>
                <a:lnTo>
                  <a:pt x="2387" y="63"/>
                </a:lnTo>
                <a:lnTo>
                  <a:pt x="2410" y="53"/>
                </a:lnTo>
                <a:lnTo>
                  <a:pt x="2432" y="42"/>
                </a:lnTo>
                <a:lnTo>
                  <a:pt x="2456" y="32"/>
                </a:lnTo>
                <a:lnTo>
                  <a:pt x="2481" y="24"/>
                </a:lnTo>
                <a:lnTo>
                  <a:pt x="2507" y="17"/>
                </a:lnTo>
                <a:lnTo>
                  <a:pt x="2532" y="11"/>
                </a:lnTo>
                <a:lnTo>
                  <a:pt x="2558" y="6"/>
                </a:lnTo>
                <a:lnTo>
                  <a:pt x="2584" y="2"/>
                </a:lnTo>
                <a:lnTo>
                  <a:pt x="2611" y="1"/>
                </a:lnTo>
                <a:lnTo>
                  <a:pt x="2638" y="0"/>
                </a:lnTo>
                <a:lnTo>
                  <a:pt x="2665" y="1"/>
                </a:lnTo>
                <a:lnTo>
                  <a:pt x="2692" y="2"/>
                </a:lnTo>
                <a:lnTo>
                  <a:pt x="2718" y="6"/>
                </a:lnTo>
                <a:lnTo>
                  <a:pt x="2745" y="11"/>
                </a:lnTo>
                <a:lnTo>
                  <a:pt x="2770" y="17"/>
                </a:lnTo>
                <a:lnTo>
                  <a:pt x="2795" y="24"/>
                </a:lnTo>
                <a:lnTo>
                  <a:pt x="2820" y="32"/>
                </a:lnTo>
                <a:lnTo>
                  <a:pt x="2844" y="42"/>
                </a:lnTo>
                <a:lnTo>
                  <a:pt x="2867" y="53"/>
                </a:lnTo>
                <a:lnTo>
                  <a:pt x="2890" y="63"/>
                </a:lnTo>
                <a:lnTo>
                  <a:pt x="2912" y="77"/>
                </a:lnTo>
                <a:lnTo>
                  <a:pt x="2934" y="90"/>
                </a:lnTo>
                <a:lnTo>
                  <a:pt x="2954" y="105"/>
                </a:lnTo>
                <a:lnTo>
                  <a:pt x="2975" y="121"/>
                </a:lnTo>
                <a:lnTo>
                  <a:pt x="2994" y="136"/>
                </a:lnTo>
                <a:lnTo>
                  <a:pt x="3012" y="154"/>
                </a:lnTo>
                <a:lnTo>
                  <a:pt x="3030" y="172"/>
                </a:lnTo>
                <a:lnTo>
                  <a:pt x="3045" y="192"/>
                </a:lnTo>
                <a:lnTo>
                  <a:pt x="3062" y="212"/>
                </a:lnTo>
                <a:lnTo>
                  <a:pt x="3076" y="232"/>
                </a:lnTo>
                <a:lnTo>
                  <a:pt x="3090" y="254"/>
                </a:lnTo>
                <a:lnTo>
                  <a:pt x="3103" y="277"/>
                </a:lnTo>
                <a:lnTo>
                  <a:pt x="3115" y="299"/>
                </a:lnTo>
                <a:lnTo>
                  <a:pt x="3126" y="322"/>
                </a:lnTo>
                <a:lnTo>
                  <a:pt x="3134" y="346"/>
                </a:lnTo>
                <a:lnTo>
                  <a:pt x="3142" y="371"/>
                </a:lnTo>
                <a:lnTo>
                  <a:pt x="3149" y="396"/>
                </a:lnTo>
                <a:lnTo>
                  <a:pt x="3155" y="421"/>
                </a:lnTo>
                <a:lnTo>
                  <a:pt x="3160" y="448"/>
                </a:lnTo>
                <a:lnTo>
                  <a:pt x="3164" y="474"/>
                </a:lnTo>
                <a:lnTo>
                  <a:pt x="3166" y="500"/>
                </a:lnTo>
                <a:lnTo>
                  <a:pt x="3166" y="528"/>
                </a:lnTo>
                <a:lnTo>
                  <a:pt x="5278" y="528"/>
                </a:lnTo>
                <a:lnTo>
                  <a:pt x="5278" y="6863"/>
                </a:lnTo>
                <a:lnTo>
                  <a:pt x="0" y="6863"/>
                </a:lnTo>
                <a:close/>
              </a:path>
            </a:pathLst>
          </a:custGeom>
          <a:solidFill>
            <a:srgbClr val="3D3D3E"/>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nvGrpSpPr>
          <p:cNvPr id="50" name="组合 49"/>
          <p:cNvGrpSpPr/>
          <p:nvPr/>
        </p:nvGrpSpPr>
        <p:grpSpPr>
          <a:xfrm>
            <a:off x="1629851" y="1059581"/>
            <a:ext cx="4812506" cy="643325"/>
            <a:chOff x="3482973" y="4148329"/>
            <a:chExt cx="4812506" cy="643325"/>
          </a:xfrm>
        </p:grpSpPr>
        <p:sp>
          <p:nvSpPr>
            <p:cNvPr id="51" name="等腰三角形 50"/>
            <p:cNvSpPr/>
            <p:nvPr/>
          </p:nvSpPr>
          <p:spPr>
            <a:xfrm flipV="1">
              <a:off x="4894119" y="465313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52" name="等腰三角形 51"/>
            <p:cNvSpPr/>
            <p:nvPr/>
          </p:nvSpPr>
          <p:spPr>
            <a:xfrm>
              <a:off x="4889470" y="414966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53" name="文本框 14"/>
            <p:cNvSpPr txBox="1"/>
            <p:nvPr/>
          </p:nvSpPr>
          <p:spPr>
            <a:xfrm flipH="1">
              <a:off x="3482973" y="4220254"/>
              <a:ext cx="4812506"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54" name="文本框 5"/>
            <p:cNvSpPr txBox="1"/>
            <p:nvPr/>
          </p:nvSpPr>
          <p:spPr>
            <a:xfrm flipH="1">
              <a:off x="4232357" y="4148329"/>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zh-CN"/>
              </a:defPPr>
              <a:lvl1pPr algn="ctr" fontAlgn="auto">
                <a:spcBef>
                  <a:spcPts val="0"/>
                </a:spcBef>
                <a:spcAft>
                  <a:spcPts val="0"/>
                </a:spcAft>
                <a:defRPr sz="3810">
                  <a:solidFill>
                    <a:srgbClr val="FFFFFF"/>
                  </a:solidFill>
                  <a:latin typeface="Agency FB" panose="020B0503020202020204" pitchFamily="34" charset="0"/>
                  <a:ea typeface="Adobe Gothic Std B" panose="020B0800000000000000" pitchFamily="34" charset="-128"/>
                  <a:cs typeface="Verdana" panose="020B0604030504040204" pitchFamily="34" charset="0"/>
                </a:defRPr>
              </a:lvl1pPr>
            </a:lstStyle>
            <a:p>
              <a:r>
                <a:rPr lang="en-US" altLang="zh-CN" dirty="0" smtClean="0"/>
                <a:t>01</a:t>
              </a:r>
              <a:endParaRPr lang="zh-CN" altLang="en-US" dirty="0"/>
            </a:p>
          </p:txBody>
        </p:sp>
        <p:sp>
          <p:nvSpPr>
            <p:cNvPr id="55" name="TextBox 54"/>
            <p:cNvSpPr txBox="1"/>
            <p:nvPr/>
          </p:nvSpPr>
          <p:spPr>
            <a:xfrm>
              <a:off x="5137052" y="4261663"/>
              <a:ext cx="2694516" cy="367152"/>
            </a:xfrm>
            <a:prstGeom prst="rect">
              <a:avLst/>
            </a:prstGeom>
            <a:noFill/>
          </p:spPr>
          <p:txBody>
            <a:bodyPr wrap="square" rtlCol="0">
              <a:spAutoFit/>
            </a:bodyPr>
            <a:lstStyle/>
            <a:p>
              <a:r>
                <a:rPr lang="zh-CN" altLang="en-US" sz="1785" b="1" dirty="0" smtClean="0">
                  <a:solidFill>
                    <a:srgbClr val="3D3D3E"/>
                  </a:solidFill>
                  <a:latin typeface="微软雅黑" panose="020B0503020204020204" pitchFamily="34" charset="-122"/>
                  <a:ea typeface="微软雅黑" panose="020B0503020204020204" pitchFamily="34" charset="-122"/>
                </a:rPr>
                <a:t>大赛简介</a:t>
              </a:r>
              <a:endParaRPr lang="zh-CN" altLang="en-US" sz="1785" b="1" dirty="0">
                <a:solidFill>
                  <a:srgbClr val="3D3D3E"/>
                </a:solidFill>
                <a:latin typeface="微软雅黑" panose="020B0503020204020204" pitchFamily="34" charset="-122"/>
                <a:ea typeface="微软雅黑" panose="020B0503020204020204" pitchFamily="34" charset="-122"/>
              </a:endParaRPr>
            </a:p>
          </p:txBody>
        </p:sp>
      </p:grpSp>
      <p:sp>
        <p:nvSpPr>
          <p:cNvPr id="56" name="KSO_Shape"/>
          <p:cNvSpPr/>
          <p:nvPr/>
        </p:nvSpPr>
        <p:spPr bwMode="auto">
          <a:xfrm rot="21315596">
            <a:off x="1827494" y="1148394"/>
            <a:ext cx="423844" cy="41459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3D3D3E"/>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059582"/>
            <a:ext cx="8136904" cy="1476375"/>
          </a:xfrm>
          <a:prstGeom prst="rect">
            <a:avLst/>
          </a:prstGeom>
          <a:noFill/>
        </p:spPr>
        <p:txBody>
          <a:bodyPr wrap="square" rtlCol="0">
            <a:spAutoFit/>
          </a:bodyPr>
          <a:lstStyle/>
          <a:p>
            <a:pPr>
              <a:lnSpc>
                <a:spcPct val="15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决赛评分细则</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拟</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a:t>
            </a:r>
            <a:endParaRPr lang="zh-CN" altLang="zh-CN" sz="1200"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进入全国总决赛的每支队伍派</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3</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名队员参加现场总决赛，</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3</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名队员分别参加总决赛的一个分赛项，且不得重复参加。</a:t>
            </a:r>
          </a:p>
          <a:p>
            <a:pPr>
              <a:lnSpc>
                <a:spcPct val="15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决赛总成绩</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初赛成绩</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*50%+</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决赛现场成绩</a:t>
            </a:r>
          </a:p>
          <a:p>
            <a:pPr>
              <a:lnSpc>
                <a:spcPct val="15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（“证券行业知识”竞赛得分</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“证券模拟交易”竞赛得分</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*30%+</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“投资策略分析”竞赛得分</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*40%</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*50%</a:t>
            </a:r>
            <a:endParaRPr lang="zh-CN"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注意：以上各项成绩均为按名次折合后的标准分成绩。</a:t>
            </a:r>
          </a:p>
        </p:txBody>
      </p:sp>
      <p:grpSp>
        <p:nvGrpSpPr>
          <p:cNvPr id="4" name="组合 3"/>
          <p:cNvGrpSpPr/>
          <p:nvPr/>
        </p:nvGrpSpPr>
        <p:grpSpPr>
          <a:xfrm>
            <a:off x="0" y="152366"/>
            <a:ext cx="6445956" cy="643325"/>
            <a:chOff x="3482975" y="1733740"/>
            <a:chExt cx="6445956" cy="643325"/>
          </a:xfrm>
        </p:grpSpPr>
        <p:sp>
          <p:nvSpPr>
            <p:cNvPr id="5" name="等腰三角形 4"/>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6" name="等腰三角形 5"/>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7"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8"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04</a:t>
              </a:r>
              <a:endParaRPr lang="zh-CN" altLang="en-US" sz="3810" dirty="0">
                <a:latin typeface="Agency FB" panose="020B0503020202020204" pitchFamily="34" charset="0"/>
              </a:endParaRPr>
            </a:p>
          </p:txBody>
        </p:sp>
        <p:sp>
          <p:nvSpPr>
            <p:cNvPr id="9"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0"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评分与奖项设置</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决赛细则（决赛）</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52366"/>
            <a:ext cx="6445956" cy="643325"/>
            <a:chOff x="3482975" y="1733740"/>
            <a:chExt cx="6445956" cy="643325"/>
          </a:xfrm>
        </p:grpSpPr>
        <p:sp>
          <p:nvSpPr>
            <p:cNvPr id="5" name="等腰三角形 4"/>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7" name="等腰三角形 6"/>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8"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9"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04</a:t>
              </a:r>
              <a:endParaRPr lang="zh-CN" altLang="en-US" sz="3810" dirty="0">
                <a:latin typeface="Agency FB" panose="020B0503020202020204" pitchFamily="34" charset="0"/>
              </a:endParaRPr>
            </a:p>
          </p:txBody>
        </p:sp>
        <p:sp>
          <p:nvSpPr>
            <p:cNvPr id="10"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1"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评分与奖项设置</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奖项设置</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393560" y="4959627"/>
            <a:ext cx="8354904" cy="213995"/>
          </a:xfrm>
          <a:prstGeom prst="rect">
            <a:avLst/>
          </a:prstGeom>
          <a:noFill/>
        </p:spPr>
        <p:txBody>
          <a:bodyPr wrap="square" rtlCol="0">
            <a:spAutoFit/>
          </a:bodyPr>
          <a:lstStyle/>
          <a:p>
            <a:pPr algn="ctr"/>
            <a:r>
              <a:rPr lang="zh-CN" altLang="zh-CN" sz="800" b="1" dirty="0">
                <a:solidFill>
                  <a:srgbClr val="C00000"/>
                </a:solidFill>
                <a:latin typeface="微软雅黑" panose="020B0503020204020204" pitchFamily="34" charset="-122"/>
                <a:ea typeface="微软雅黑" panose="020B0503020204020204" pitchFamily="34" charset="-122"/>
              </a:rPr>
              <a:t>注：大赛组委会会根据实际情况对奖项设定进行相应的调整，大赛组委会对奖项设定有最终解释权。</a:t>
            </a:r>
            <a:endParaRPr lang="zh-CN" altLang="en-US" dirty="0"/>
          </a:p>
        </p:txBody>
      </p:sp>
      <p:graphicFrame>
        <p:nvGraphicFramePr>
          <p:cNvPr id="3" name="表格 2"/>
          <p:cNvGraphicFramePr>
            <a:graphicFrameLocks noGrp="1"/>
          </p:cNvGraphicFramePr>
          <p:nvPr/>
        </p:nvGraphicFramePr>
        <p:xfrm>
          <a:off x="251460" y="777875"/>
          <a:ext cx="8576945" cy="4216400"/>
        </p:xfrm>
        <a:graphic>
          <a:graphicData uri="http://schemas.openxmlformats.org/drawingml/2006/table">
            <a:tbl>
              <a:tblPr firstRow="1" bandRow="1">
                <a:tableStyleId>{9D7B26C5-4107-4FEC-AEDC-1716B250A1EF}</a:tableStyleId>
              </a:tblPr>
              <a:tblGrid>
                <a:gridCol w="358775"/>
                <a:gridCol w="571500"/>
                <a:gridCol w="356870"/>
                <a:gridCol w="1409065"/>
                <a:gridCol w="1482090"/>
                <a:gridCol w="432435"/>
                <a:gridCol w="720090"/>
                <a:gridCol w="462280"/>
                <a:gridCol w="1481455"/>
                <a:gridCol w="1302385"/>
              </a:tblGrid>
              <a:tr h="342900">
                <a:tc>
                  <a:txBody>
                    <a:bodyPr/>
                    <a:lstStyle/>
                    <a:p>
                      <a:pPr algn="ctr">
                        <a:lnSpc>
                          <a:spcPts val="2700"/>
                        </a:lnSpc>
                        <a:spcAft>
                          <a:spcPts val="0"/>
                        </a:spcAft>
                      </a:pPr>
                      <a:r>
                        <a:rPr lang="zh-CN" sz="800" kern="100" dirty="0">
                          <a:effectLst/>
                          <a:latin typeface="微软雅黑" panose="020B0503020204020204" pitchFamily="34" charset="-122"/>
                          <a:ea typeface="微软雅黑" panose="020B0503020204020204" pitchFamily="34" charset="-122"/>
                        </a:rPr>
                        <a:t>类别</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奖项</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数量</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奖项说明</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smtClean="0">
                          <a:effectLst/>
                          <a:latin typeface="微软雅黑" panose="020B0503020204020204" pitchFamily="34" charset="-122"/>
                          <a:ea typeface="微软雅黑" panose="020B0503020204020204" pitchFamily="34" charset="-122"/>
                        </a:rPr>
                        <a:t>奖励</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100" dirty="0">
                          <a:effectLst/>
                          <a:latin typeface="微软雅黑" panose="020B0503020204020204" pitchFamily="34" charset="-122"/>
                          <a:ea typeface="微软雅黑" panose="020B0503020204020204" pitchFamily="34" charset="-122"/>
                        </a:rPr>
                        <a:t>类别</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奖</a:t>
                      </a:r>
                      <a:r>
                        <a:rPr lang="zh-CN" sz="800" kern="0" dirty="0" smtClean="0">
                          <a:effectLst/>
                          <a:latin typeface="微软雅黑" panose="020B0503020204020204" pitchFamily="34" charset="-122"/>
                          <a:ea typeface="微软雅黑" panose="020B0503020204020204" pitchFamily="34" charset="-122"/>
                        </a:rPr>
                        <a:t>项</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数量</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奖项说明</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奖励</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685800">
                <a:tc rowSpan="6">
                  <a:txBody>
                    <a:bodyPr/>
                    <a:lstStyle/>
                    <a:p>
                      <a:pPr algn="ctr">
                        <a:lnSpc>
                          <a:spcPts val="2700"/>
                        </a:lnSpc>
                        <a:spcAft>
                          <a:spcPts val="0"/>
                        </a:spcAft>
                      </a:pPr>
                      <a:r>
                        <a:rPr lang="zh-CN" sz="800" b="1" kern="100" dirty="0" smtClean="0">
                          <a:solidFill>
                            <a:srgbClr val="C00000"/>
                          </a:solidFill>
                          <a:effectLst/>
                          <a:latin typeface="微软雅黑" panose="020B0503020204020204" pitchFamily="34" charset="-122"/>
                          <a:ea typeface="微软雅黑" panose="020B0503020204020204" pitchFamily="34" charset="-122"/>
                        </a:rPr>
                        <a:t>团</a:t>
                      </a:r>
                      <a:endParaRPr lang="en-US" altLang="zh-CN" sz="800" b="1" kern="100" dirty="0" smtClean="0">
                        <a:solidFill>
                          <a:srgbClr val="C00000"/>
                        </a:solidFill>
                        <a:effectLst/>
                        <a:latin typeface="微软雅黑" panose="020B0503020204020204" pitchFamily="34" charset="-122"/>
                        <a:ea typeface="微软雅黑" panose="020B0503020204020204" pitchFamily="34" charset="-122"/>
                      </a:endParaRPr>
                    </a:p>
                    <a:p>
                      <a:pPr algn="ctr">
                        <a:lnSpc>
                          <a:spcPts val="2700"/>
                        </a:lnSpc>
                        <a:spcAft>
                          <a:spcPts val="0"/>
                        </a:spcAft>
                      </a:pPr>
                      <a:r>
                        <a:rPr lang="zh-CN" sz="800" b="1" kern="100" dirty="0" smtClean="0">
                          <a:solidFill>
                            <a:srgbClr val="C00000"/>
                          </a:solidFill>
                          <a:effectLst/>
                          <a:latin typeface="微软雅黑" panose="020B0503020204020204" pitchFamily="34" charset="-122"/>
                          <a:ea typeface="微软雅黑" panose="020B0503020204020204" pitchFamily="34" charset="-122"/>
                        </a:rPr>
                        <a:t>体</a:t>
                      </a:r>
                      <a:endParaRPr lang="en-US" altLang="zh-CN" sz="800" b="1" kern="100" dirty="0" smtClean="0">
                        <a:solidFill>
                          <a:srgbClr val="C00000"/>
                        </a:solidFill>
                        <a:effectLst/>
                        <a:latin typeface="微软雅黑" panose="020B0503020204020204" pitchFamily="34" charset="-122"/>
                        <a:ea typeface="微软雅黑" panose="020B0503020204020204" pitchFamily="34" charset="-122"/>
                      </a:endParaRPr>
                    </a:p>
                    <a:p>
                      <a:pPr algn="ctr">
                        <a:lnSpc>
                          <a:spcPts val="2700"/>
                        </a:lnSpc>
                        <a:spcAft>
                          <a:spcPts val="0"/>
                        </a:spcAft>
                      </a:pPr>
                      <a:r>
                        <a:rPr lang="zh-CN" sz="800" b="1" kern="100" dirty="0" smtClean="0">
                          <a:solidFill>
                            <a:srgbClr val="C00000"/>
                          </a:solidFill>
                          <a:effectLst/>
                          <a:latin typeface="微软雅黑" panose="020B0503020204020204" pitchFamily="34" charset="-122"/>
                          <a:ea typeface="微软雅黑" panose="020B0503020204020204" pitchFamily="34" charset="-122"/>
                        </a:rPr>
                        <a:t>奖</a:t>
                      </a:r>
                      <a:endParaRPr lang="zh-CN" sz="800" b="1" kern="100" dirty="0">
                        <a:solidFill>
                          <a:srgbClr val="C00000"/>
                        </a:solidFill>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一等奖</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dirty="0">
                          <a:effectLst/>
                          <a:latin typeface="微软雅黑" panose="020B0503020204020204" pitchFamily="34" charset="-122"/>
                          <a:ea typeface="微软雅黑" panose="020B0503020204020204" pitchFamily="34" charset="-122"/>
                        </a:rPr>
                        <a:t>15</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1-15</a:t>
                      </a:r>
                      <a:r>
                        <a:rPr lang="zh-CN" sz="800" kern="0" dirty="0">
                          <a:effectLst/>
                          <a:latin typeface="微软雅黑" panose="020B0503020204020204" pitchFamily="34" charset="-122"/>
                          <a:ea typeface="微软雅黑" panose="020B0503020204020204" pitchFamily="34" charset="-122"/>
                        </a:rPr>
                        <a:t>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一等奖荣誉证书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rowSpan="6">
                  <a:txBody>
                    <a:bodyPr/>
                    <a:lstStyle/>
                    <a:p>
                      <a:pPr marL="0" algn="ctr" defTabSz="914400" rtl="0" eaLnBrk="1" latinLnBrk="0" hangingPunct="1">
                        <a:lnSpc>
                          <a:spcPts val="2700"/>
                        </a:lnSpc>
                        <a:spcAft>
                          <a:spcPts val="0"/>
                        </a:spcAft>
                      </a:pPr>
                      <a:endParaRPr lang="en-US" altLang="zh-CN" sz="800" b="1" kern="0" dirty="0" smtClean="0">
                        <a:solidFill>
                          <a:srgbClr val="C00000"/>
                        </a:solidFill>
                        <a:effectLst/>
                        <a:latin typeface="微软雅黑" panose="020B0503020204020204" pitchFamily="34" charset="-122"/>
                        <a:ea typeface="微软雅黑" panose="020B0503020204020204" pitchFamily="34" charset="-122"/>
                      </a:endParaRPr>
                    </a:p>
                    <a:p>
                      <a:pPr marL="0" algn="ctr" defTabSz="914400" rtl="0" eaLnBrk="1" latinLnBrk="0" hangingPunct="1">
                        <a:lnSpc>
                          <a:spcPts val="2700"/>
                        </a:lnSpc>
                        <a:spcAft>
                          <a:spcPts val="0"/>
                        </a:spcAft>
                      </a:pPr>
                      <a:r>
                        <a:rPr lang="zh-CN" sz="800" b="1" kern="0" dirty="0" smtClean="0">
                          <a:solidFill>
                            <a:srgbClr val="C00000"/>
                          </a:solidFill>
                          <a:effectLst/>
                          <a:latin typeface="微软雅黑" panose="020B0503020204020204" pitchFamily="34" charset="-122"/>
                          <a:ea typeface="微软雅黑" panose="020B0503020204020204" pitchFamily="34" charset="-122"/>
                        </a:rPr>
                        <a:t>个</a:t>
                      </a:r>
                      <a:endParaRPr lang="en-US" altLang="zh-CN" sz="800" b="1" kern="0" dirty="0" smtClean="0">
                        <a:solidFill>
                          <a:srgbClr val="C00000"/>
                        </a:solidFill>
                        <a:effectLst/>
                        <a:latin typeface="微软雅黑" panose="020B0503020204020204" pitchFamily="34" charset="-122"/>
                        <a:ea typeface="微软雅黑" panose="020B0503020204020204" pitchFamily="34" charset="-122"/>
                      </a:endParaRPr>
                    </a:p>
                    <a:p>
                      <a:pPr marL="0" algn="ctr" defTabSz="914400" rtl="0" eaLnBrk="1" latinLnBrk="0" hangingPunct="1">
                        <a:lnSpc>
                          <a:spcPts val="2700"/>
                        </a:lnSpc>
                        <a:spcAft>
                          <a:spcPts val="0"/>
                        </a:spcAft>
                      </a:pPr>
                      <a:r>
                        <a:rPr lang="zh-CN" sz="800" b="1" kern="0" dirty="0" smtClean="0">
                          <a:solidFill>
                            <a:srgbClr val="C00000"/>
                          </a:solidFill>
                          <a:effectLst/>
                          <a:latin typeface="微软雅黑" panose="020B0503020204020204" pitchFamily="34" charset="-122"/>
                          <a:ea typeface="微软雅黑" panose="020B0503020204020204" pitchFamily="34" charset="-122"/>
                        </a:rPr>
                        <a:t>人</a:t>
                      </a:r>
                      <a:endParaRPr lang="en-US" altLang="zh-CN" sz="800" b="1" kern="0" dirty="0" smtClean="0">
                        <a:solidFill>
                          <a:srgbClr val="C00000"/>
                        </a:solidFill>
                        <a:effectLst/>
                        <a:latin typeface="微软雅黑" panose="020B0503020204020204" pitchFamily="34" charset="-122"/>
                        <a:ea typeface="微软雅黑" panose="020B0503020204020204" pitchFamily="34" charset="-122"/>
                      </a:endParaRPr>
                    </a:p>
                    <a:p>
                      <a:pPr marL="0" algn="ctr" defTabSz="914400" rtl="0" eaLnBrk="1" latinLnBrk="0" hangingPunct="1">
                        <a:lnSpc>
                          <a:spcPts val="2700"/>
                        </a:lnSpc>
                        <a:spcAft>
                          <a:spcPts val="0"/>
                        </a:spcAft>
                      </a:pPr>
                      <a:r>
                        <a:rPr lang="zh-CN" sz="800" b="1" kern="0" dirty="0" smtClean="0">
                          <a:solidFill>
                            <a:srgbClr val="C00000"/>
                          </a:solidFill>
                          <a:effectLst/>
                          <a:latin typeface="微软雅黑" panose="020B0503020204020204" pitchFamily="34" charset="-122"/>
                          <a:ea typeface="微软雅黑" panose="020B0503020204020204" pitchFamily="34" charset="-122"/>
                        </a:rPr>
                        <a:t>奖</a:t>
                      </a:r>
                      <a:endParaRPr lang="zh-CN" sz="800" b="1" kern="0" dirty="0">
                        <a:solidFill>
                          <a:srgbClr val="C00000"/>
                        </a:solidFill>
                        <a:effectLst/>
                        <a:latin typeface="微软雅黑" panose="020B0503020204020204" pitchFamily="34" charset="-122"/>
                        <a:ea typeface="微软雅黑" panose="020B0503020204020204" pitchFamily="34" charset="-122"/>
                      </a:endParaRPr>
                    </a:p>
                    <a:p>
                      <a:pPr marL="0" algn="ctr" defTabSz="914400" rtl="0" eaLnBrk="1" latinLnBrk="0" hangingPunct="1">
                        <a:lnSpc>
                          <a:spcPts val="2700"/>
                        </a:lnSpc>
                        <a:spcAft>
                          <a:spcPts val="0"/>
                        </a:spcAft>
                      </a:pPr>
                      <a:r>
                        <a:rPr lang="en-US" sz="800" kern="0" dirty="0">
                          <a:solidFill>
                            <a:srgbClr val="C00000"/>
                          </a:solidFill>
                          <a:effectLst/>
                          <a:latin typeface="微软雅黑" panose="020B0503020204020204" pitchFamily="34" charset="-122"/>
                          <a:ea typeface="微软雅黑" panose="020B0503020204020204" pitchFamily="34" charset="-122"/>
                        </a:rPr>
                        <a:t> </a:t>
                      </a:r>
                      <a:endParaRPr lang="zh-CN" sz="800" kern="0" dirty="0">
                        <a:solidFill>
                          <a:srgbClr val="C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一等奖</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dirty="0">
                          <a:effectLst/>
                          <a:latin typeface="微软雅黑" panose="020B0503020204020204" pitchFamily="34" charset="-122"/>
                          <a:ea typeface="微软雅黑" panose="020B0503020204020204" pitchFamily="34" charset="-122"/>
                        </a:rPr>
                        <a:t>15</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1-15</a:t>
                      </a:r>
                      <a:r>
                        <a:rPr lang="zh-CN" sz="800" kern="0" dirty="0">
                          <a:effectLst/>
                          <a:latin typeface="微软雅黑" panose="020B0503020204020204" pitchFamily="34" charset="-122"/>
                          <a:ea typeface="微软雅黑" panose="020B0503020204020204" pitchFamily="34" charset="-122"/>
                        </a:rPr>
                        <a:t>名的个人</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一等奖荣誉证书，现金</a:t>
                      </a:r>
                      <a:r>
                        <a:rPr lang="en-US" sz="800" kern="0" dirty="0">
                          <a:effectLst/>
                          <a:latin typeface="微软雅黑" panose="020B0503020204020204" pitchFamily="34" charset="-122"/>
                          <a:ea typeface="微软雅黑" panose="020B0503020204020204" pitchFamily="34" charset="-122"/>
                        </a:rPr>
                        <a:t>300</a:t>
                      </a:r>
                      <a:r>
                        <a:rPr lang="zh-CN" sz="800" kern="0" dirty="0">
                          <a:effectLst/>
                          <a:latin typeface="微软雅黑" panose="020B0503020204020204" pitchFamily="34" charset="-122"/>
                          <a:ea typeface="微软雅黑" panose="020B0503020204020204" pitchFamily="34" charset="-122"/>
                        </a:rPr>
                        <a:t>元</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353060">
                <a:tc vMerge="1">
                  <a:txBody>
                    <a:bodyPr/>
                    <a:lstStyle/>
                    <a:p>
                      <a:endParaRPr lang="zh-CN"/>
                    </a:p>
                  </a:txBody>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二等奖</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a:effectLst/>
                          <a:latin typeface="微软雅黑" panose="020B0503020204020204" pitchFamily="34" charset="-122"/>
                          <a:ea typeface="微软雅黑" panose="020B0503020204020204" pitchFamily="34" charset="-122"/>
                        </a:rPr>
                        <a:t>55</a:t>
                      </a:r>
                      <a:endParaRPr lang="zh-CN" sz="800" kern="10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16-70</a:t>
                      </a:r>
                      <a:r>
                        <a:rPr lang="zh-CN" sz="800" kern="0" dirty="0">
                          <a:effectLst/>
                          <a:latin typeface="微软雅黑" panose="020B0503020204020204" pitchFamily="34" charset="-122"/>
                          <a:ea typeface="微软雅黑" panose="020B0503020204020204" pitchFamily="34" charset="-122"/>
                        </a:rPr>
                        <a:t>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二等奖荣誉证书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vMerge="1">
                  <a:txBody>
                    <a:bodyPr/>
                    <a:lstStyle/>
                    <a:p>
                      <a:endParaRPr lang="zh-CN"/>
                    </a:p>
                  </a:txBody>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二等奖</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dirty="0">
                          <a:effectLst/>
                          <a:latin typeface="微软雅黑" panose="020B0503020204020204" pitchFamily="34" charset="-122"/>
                          <a:ea typeface="微软雅黑" panose="020B0503020204020204" pitchFamily="34" charset="-122"/>
                        </a:rPr>
                        <a:t>30</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16-45</a:t>
                      </a:r>
                      <a:r>
                        <a:rPr lang="zh-CN" sz="800" kern="0" dirty="0">
                          <a:effectLst/>
                          <a:latin typeface="微软雅黑" panose="020B0503020204020204" pitchFamily="34" charset="-122"/>
                          <a:ea typeface="微软雅黑" panose="020B0503020204020204" pitchFamily="34" charset="-122"/>
                        </a:rPr>
                        <a:t>的个人</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二等奖荣誉证书</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342900">
                <a:tc vMerge="1">
                  <a:txBody>
                    <a:bodyPr/>
                    <a:lstStyle/>
                    <a:p>
                      <a:endParaRPr lang="zh-CN"/>
                    </a:p>
                  </a:txBody>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三等奖</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a:effectLst/>
                          <a:latin typeface="微软雅黑" panose="020B0503020204020204" pitchFamily="34" charset="-122"/>
                          <a:ea typeface="微软雅黑" panose="020B0503020204020204" pitchFamily="34" charset="-122"/>
                        </a:rPr>
                        <a:t>80</a:t>
                      </a:r>
                      <a:endParaRPr lang="zh-CN" sz="800" kern="10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71-150</a:t>
                      </a:r>
                      <a:r>
                        <a:rPr lang="zh-CN" sz="800" kern="0" dirty="0">
                          <a:effectLst/>
                          <a:latin typeface="微软雅黑" panose="020B0503020204020204" pitchFamily="34" charset="-122"/>
                          <a:ea typeface="微软雅黑" panose="020B0503020204020204" pitchFamily="34" charset="-122"/>
                        </a:rPr>
                        <a:t>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三等奖荣誉证书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vMerge="1">
                  <a:txBody>
                    <a:bodyPr/>
                    <a:lstStyle/>
                    <a:p>
                      <a:endParaRPr lang="zh-CN"/>
                    </a:p>
                  </a:txBody>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三等奖</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a:effectLst/>
                          <a:latin typeface="微软雅黑" panose="020B0503020204020204" pitchFamily="34" charset="-122"/>
                          <a:ea typeface="微软雅黑" panose="020B0503020204020204" pitchFamily="34" charset="-122"/>
                        </a:rPr>
                        <a:t>45</a:t>
                      </a:r>
                      <a:endParaRPr lang="zh-CN" sz="800" kern="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初赛排名第</a:t>
                      </a:r>
                      <a:r>
                        <a:rPr lang="en-US" sz="800" kern="0" dirty="0">
                          <a:effectLst/>
                          <a:latin typeface="微软雅黑" panose="020B0503020204020204" pitchFamily="34" charset="-122"/>
                          <a:ea typeface="微软雅黑" panose="020B0503020204020204" pitchFamily="34" charset="-122"/>
                        </a:rPr>
                        <a:t>46-90</a:t>
                      </a:r>
                      <a:r>
                        <a:rPr lang="zh-CN" sz="800" kern="0" dirty="0">
                          <a:effectLst/>
                          <a:latin typeface="微软雅黑" panose="020B0503020204020204" pitchFamily="34" charset="-122"/>
                          <a:ea typeface="微软雅黑" panose="020B0503020204020204" pitchFamily="34" charset="-122"/>
                        </a:rPr>
                        <a:t>的个人</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三等奖荣誉证书</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685800">
                <a:tc vMerge="1">
                  <a:txBody>
                    <a:bodyPr/>
                    <a:lstStyle/>
                    <a:p>
                      <a:endParaRPr lang="zh-CN"/>
                    </a:p>
                  </a:txBody>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团队冠军</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a:effectLst/>
                          <a:latin typeface="微软雅黑" panose="020B0503020204020204" pitchFamily="34" charset="-122"/>
                          <a:ea typeface="微软雅黑" panose="020B0503020204020204" pitchFamily="34" charset="-122"/>
                        </a:rPr>
                        <a:t>3</a:t>
                      </a:r>
                      <a:endParaRPr lang="zh-CN" sz="800" kern="10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总决赛排名第</a:t>
                      </a:r>
                      <a:r>
                        <a:rPr lang="en-US" sz="800" kern="0" dirty="0">
                          <a:effectLst/>
                          <a:latin typeface="微软雅黑" panose="020B0503020204020204" pitchFamily="34" charset="-122"/>
                          <a:ea typeface="微软雅黑" panose="020B0503020204020204" pitchFamily="34" charset="-122"/>
                        </a:rPr>
                        <a:t>1-3</a:t>
                      </a:r>
                      <a:r>
                        <a:rPr lang="zh-CN" sz="800" kern="0" dirty="0">
                          <a:effectLst/>
                          <a:latin typeface="微软雅黑" panose="020B0503020204020204" pitchFamily="34" charset="-122"/>
                          <a:ea typeface="微软雅黑" panose="020B0503020204020204" pitchFamily="34" charset="-122"/>
                        </a:rPr>
                        <a:t>名的团队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国泰安价值</a:t>
                      </a:r>
                      <a:r>
                        <a:rPr lang="en-US" sz="800" kern="0" dirty="0">
                          <a:effectLst/>
                          <a:latin typeface="微软雅黑" panose="020B0503020204020204" pitchFamily="34" charset="-122"/>
                          <a:ea typeface="微软雅黑" panose="020B0503020204020204" pitchFamily="34" charset="-122"/>
                        </a:rPr>
                        <a:t>10</a:t>
                      </a:r>
                      <a:r>
                        <a:rPr lang="zh-CN" sz="800" kern="0" dirty="0">
                          <a:effectLst/>
                          <a:latin typeface="微软雅黑" panose="020B0503020204020204" pitchFamily="34" charset="-122"/>
                          <a:ea typeface="微软雅黑" panose="020B0503020204020204" pitchFamily="34" charset="-122"/>
                        </a:rPr>
                        <a:t>万软件产品、荣誉证书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vMerge="1">
                  <a:txBody>
                    <a:bodyPr/>
                    <a:lstStyle/>
                    <a:p>
                      <a:endParaRPr lang="zh-CN"/>
                    </a:p>
                  </a:txBody>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证券模拟交易之星</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dirty="0">
                          <a:effectLst/>
                          <a:latin typeface="微软雅黑" panose="020B0503020204020204" pitchFamily="34" charset="-122"/>
                          <a:ea typeface="微软雅黑" panose="020B0503020204020204" pitchFamily="34" charset="-122"/>
                        </a:rPr>
                        <a:t>1</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总决赛“证券模拟交易”竞赛第</a:t>
                      </a:r>
                      <a:r>
                        <a:rPr lang="en-US" sz="800" kern="0" dirty="0">
                          <a:effectLst/>
                          <a:latin typeface="微软雅黑" panose="020B0503020204020204" pitchFamily="34" charset="-122"/>
                          <a:ea typeface="微软雅黑" panose="020B0503020204020204" pitchFamily="34" charset="-122"/>
                        </a:rPr>
                        <a:t>1</a:t>
                      </a:r>
                      <a:r>
                        <a:rPr lang="zh-CN" sz="800" kern="0" dirty="0">
                          <a:effectLst/>
                          <a:latin typeface="微软雅黑" panose="020B0503020204020204" pitchFamily="34" charset="-122"/>
                          <a:ea typeface="微软雅黑" panose="020B0503020204020204" pitchFamily="34" charset="-122"/>
                        </a:rPr>
                        <a:t>名</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荣誉证书</a:t>
                      </a:r>
                      <a:r>
                        <a:rPr lang="en-US" sz="800" kern="0" dirty="0">
                          <a:effectLst/>
                          <a:latin typeface="微软雅黑" panose="020B0503020204020204" pitchFamily="34" charset="-122"/>
                          <a:ea typeface="微软雅黑" panose="020B0503020204020204" pitchFamily="34" charset="-122"/>
                        </a:rPr>
                        <a:t>+1000</a:t>
                      </a:r>
                      <a:r>
                        <a:rPr lang="zh-CN" sz="800" kern="0" dirty="0">
                          <a:effectLst/>
                          <a:latin typeface="微软雅黑" panose="020B0503020204020204" pitchFamily="34" charset="-122"/>
                          <a:ea typeface="微软雅黑" panose="020B0503020204020204" pitchFamily="34" charset="-122"/>
                        </a:rPr>
                        <a:t>元现金</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685800">
                <a:tc vMerge="1">
                  <a:txBody>
                    <a:bodyPr/>
                    <a:lstStyle/>
                    <a:p>
                      <a:endParaRPr lang="zh-CN"/>
                    </a:p>
                  </a:txBody>
                  <a:tcPr/>
                </a:tc>
                <a:tc>
                  <a:txBody>
                    <a:bodyPr/>
                    <a:lstStyle/>
                    <a:p>
                      <a:pPr algn="ctr">
                        <a:lnSpc>
                          <a:spcPts val="2700"/>
                        </a:lnSpc>
                        <a:spcAft>
                          <a:spcPts val="0"/>
                        </a:spcAft>
                      </a:pPr>
                      <a:r>
                        <a:rPr lang="zh-CN" sz="800" kern="0">
                          <a:effectLst/>
                          <a:latin typeface="微软雅黑" panose="020B0503020204020204" pitchFamily="34" charset="-122"/>
                          <a:ea typeface="微软雅黑" panose="020B0503020204020204" pitchFamily="34" charset="-122"/>
                        </a:rPr>
                        <a:t>团队亚军</a:t>
                      </a:r>
                      <a:endParaRPr lang="zh-CN" sz="800" kern="10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dirty="0" smtClean="0">
                          <a:effectLst/>
                          <a:latin typeface="微软雅黑" panose="020B0503020204020204" pitchFamily="34" charset="-122"/>
                          <a:ea typeface="微软雅黑" panose="020B0503020204020204" pitchFamily="34" charset="-122"/>
                        </a:rPr>
                        <a:t>7</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总决赛排名第</a:t>
                      </a:r>
                      <a:r>
                        <a:rPr lang="en-US" sz="800" kern="0" dirty="0">
                          <a:effectLst/>
                          <a:latin typeface="微软雅黑" panose="020B0503020204020204" pitchFamily="34" charset="-122"/>
                          <a:ea typeface="微软雅黑" panose="020B0503020204020204" pitchFamily="34" charset="-122"/>
                        </a:rPr>
                        <a:t>4-8</a:t>
                      </a:r>
                      <a:r>
                        <a:rPr lang="zh-CN" sz="800" kern="0" dirty="0">
                          <a:effectLst/>
                          <a:latin typeface="微软雅黑" panose="020B0503020204020204" pitchFamily="34" charset="-122"/>
                          <a:ea typeface="微软雅黑" panose="020B0503020204020204" pitchFamily="34" charset="-122"/>
                        </a:rPr>
                        <a:t>名的团队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国泰安价值</a:t>
                      </a:r>
                      <a:r>
                        <a:rPr lang="en-US" sz="800" kern="0" dirty="0">
                          <a:effectLst/>
                          <a:latin typeface="微软雅黑" panose="020B0503020204020204" pitchFamily="34" charset="-122"/>
                          <a:ea typeface="微软雅黑" panose="020B0503020204020204" pitchFamily="34" charset="-122"/>
                        </a:rPr>
                        <a:t>8</a:t>
                      </a:r>
                      <a:r>
                        <a:rPr lang="zh-CN" sz="800" kern="0" dirty="0">
                          <a:effectLst/>
                          <a:latin typeface="微软雅黑" panose="020B0503020204020204" pitchFamily="34" charset="-122"/>
                          <a:ea typeface="微软雅黑" panose="020B0503020204020204" pitchFamily="34" charset="-122"/>
                        </a:rPr>
                        <a:t>万软件产品、荣誉证书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vMerge="1">
                  <a:txBody>
                    <a:bodyPr/>
                    <a:lstStyle/>
                    <a:p>
                      <a:endParaRPr lang="zh-CN"/>
                    </a:p>
                  </a:txBody>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金融百事通</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dirty="0">
                          <a:effectLst/>
                          <a:latin typeface="微软雅黑" panose="020B0503020204020204" pitchFamily="34" charset="-122"/>
                          <a:ea typeface="微软雅黑" panose="020B0503020204020204" pitchFamily="34" charset="-122"/>
                        </a:rPr>
                        <a:t>1</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总决赛“证券行业知识”竞赛第</a:t>
                      </a:r>
                      <a:r>
                        <a:rPr lang="en-US" sz="800" kern="0" dirty="0">
                          <a:effectLst/>
                          <a:latin typeface="微软雅黑" panose="020B0503020204020204" pitchFamily="34" charset="-122"/>
                          <a:ea typeface="微软雅黑" panose="020B0503020204020204" pitchFamily="34" charset="-122"/>
                        </a:rPr>
                        <a:t>1</a:t>
                      </a:r>
                      <a:r>
                        <a:rPr lang="zh-CN" sz="800" kern="0" dirty="0">
                          <a:effectLst/>
                          <a:latin typeface="微软雅黑" panose="020B0503020204020204" pitchFamily="34" charset="-122"/>
                          <a:ea typeface="微软雅黑" panose="020B0503020204020204" pitchFamily="34" charset="-122"/>
                        </a:rPr>
                        <a:t>名</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effectLst/>
                          <a:latin typeface="微软雅黑" panose="020B0503020204020204" pitchFamily="34" charset="-122"/>
                          <a:ea typeface="微软雅黑" panose="020B0503020204020204" pitchFamily="34" charset="-122"/>
                        </a:rPr>
                        <a:t>荣誉证书</a:t>
                      </a:r>
                      <a:r>
                        <a:rPr lang="en-US" sz="800" kern="0" dirty="0">
                          <a:effectLst/>
                          <a:latin typeface="微软雅黑" panose="020B0503020204020204" pitchFamily="34" charset="-122"/>
                          <a:ea typeface="微软雅黑" panose="020B0503020204020204" pitchFamily="34" charset="-122"/>
                        </a:rPr>
                        <a:t>+1000</a:t>
                      </a:r>
                      <a:r>
                        <a:rPr lang="zh-CN" sz="800" kern="0" dirty="0">
                          <a:effectLst/>
                          <a:latin typeface="微软雅黑" panose="020B0503020204020204" pitchFamily="34" charset="-122"/>
                          <a:ea typeface="微软雅黑" panose="020B0503020204020204" pitchFamily="34" charset="-122"/>
                        </a:rPr>
                        <a:t>元现金</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685800">
                <a:tc vMerge="1">
                  <a:txBody>
                    <a:bodyPr/>
                    <a:lstStyle/>
                    <a:p>
                      <a:endParaRPr lang="zh-CN"/>
                    </a:p>
                  </a:txBody>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团队季军</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en-US" sz="800" kern="0" dirty="0" smtClean="0">
                          <a:effectLst/>
                          <a:latin typeface="微软雅黑" panose="020B0503020204020204" pitchFamily="34" charset="-122"/>
                          <a:ea typeface="微软雅黑" panose="020B0503020204020204" pitchFamily="34" charset="-122"/>
                        </a:rPr>
                        <a:t>10</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总决赛排名第</a:t>
                      </a:r>
                      <a:r>
                        <a:rPr lang="en-US" sz="800" kern="0" dirty="0">
                          <a:effectLst/>
                          <a:latin typeface="微软雅黑" panose="020B0503020204020204" pitchFamily="34" charset="-122"/>
                          <a:ea typeface="微软雅黑" panose="020B0503020204020204" pitchFamily="34" charset="-122"/>
                        </a:rPr>
                        <a:t>9-15</a:t>
                      </a:r>
                      <a:r>
                        <a:rPr lang="zh-CN" sz="800" kern="0" dirty="0">
                          <a:effectLst/>
                          <a:latin typeface="微软雅黑" panose="020B0503020204020204" pitchFamily="34" charset="-122"/>
                          <a:ea typeface="微软雅黑" panose="020B0503020204020204" pitchFamily="34" charset="-122"/>
                        </a:rPr>
                        <a:t>名的团队</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国泰安价值</a:t>
                      </a:r>
                      <a:r>
                        <a:rPr lang="en-US" sz="800" kern="0" dirty="0">
                          <a:effectLst/>
                          <a:latin typeface="微软雅黑" panose="020B0503020204020204" pitchFamily="34" charset="-122"/>
                          <a:ea typeface="微软雅黑" panose="020B0503020204020204" pitchFamily="34" charset="-122"/>
                        </a:rPr>
                        <a:t>5</a:t>
                      </a:r>
                      <a:r>
                        <a:rPr lang="zh-CN" sz="800" kern="0" dirty="0">
                          <a:effectLst/>
                          <a:latin typeface="微软雅黑" panose="020B0503020204020204" pitchFamily="34" charset="-122"/>
                          <a:ea typeface="微软雅黑" panose="020B0503020204020204" pitchFamily="34" charset="-122"/>
                        </a:rPr>
                        <a:t>万软件产品、荣誉证书</a:t>
                      </a:r>
                      <a:endParaRPr lang="zh-CN" sz="800" kern="100" dirty="0">
                        <a:effectLst/>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vMerge="1">
                  <a:txBody>
                    <a:bodyPr/>
                    <a:lstStyle/>
                    <a:p>
                      <a:endParaRPr lang="zh-CN"/>
                    </a:p>
                  </a:txBody>
                  <a:tcPr/>
                </a:tc>
                <a:tc>
                  <a:txBody>
                    <a:bodyPr/>
                    <a:lstStyle/>
                    <a:p>
                      <a:pPr marL="0" algn="ctr" defTabSz="914400" rtl="0" eaLnBrk="1" latinLnBrk="0" hangingPunct="1">
                        <a:lnSpc>
                          <a:spcPts val="2700"/>
                        </a:lnSpc>
                        <a:spcAft>
                          <a:spcPts val="0"/>
                        </a:spcAft>
                      </a:pPr>
                      <a:r>
                        <a:rPr lang="zh-CN" sz="800" kern="0" dirty="0">
                          <a:solidFill>
                            <a:schemeClr val="tx1"/>
                          </a:solidFill>
                          <a:effectLst/>
                          <a:latin typeface="微软雅黑" panose="020B0503020204020204" pitchFamily="34" charset="-122"/>
                          <a:ea typeface="微软雅黑" panose="020B0503020204020204" pitchFamily="34" charset="-122"/>
                          <a:cs typeface="+mn-cs"/>
                        </a:rPr>
                        <a:t>投资策略分析师</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en-US" sz="800" kern="0" dirty="0">
                          <a:solidFill>
                            <a:schemeClr val="tx1"/>
                          </a:solidFill>
                          <a:effectLst/>
                          <a:latin typeface="微软雅黑" panose="020B0503020204020204" pitchFamily="34" charset="-122"/>
                          <a:ea typeface="微软雅黑" panose="020B0503020204020204" pitchFamily="34" charset="-122"/>
                          <a:cs typeface="+mn-cs"/>
                        </a:rPr>
                        <a:t>1</a:t>
                      </a:r>
                      <a:endParaRPr lang="zh-CN" sz="800" kern="0" dirty="0">
                        <a:solidFill>
                          <a:schemeClr val="tx1"/>
                        </a:solidFill>
                        <a:effectLst/>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solidFill>
                            <a:schemeClr val="tx1"/>
                          </a:solidFill>
                          <a:effectLst/>
                          <a:latin typeface="微软雅黑" panose="020B0503020204020204" pitchFamily="34" charset="-122"/>
                          <a:ea typeface="微软雅黑" panose="020B0503020204020204" pitchFamily="34" charset="-122"/>
                          <a:cs typeface="+mn-cs"/>
                        </a:rPr>
                        <a:t>总决赛“投资策略分析”竞赛第</a:t>
                      </a:r>
                      <a:r>
                        <a:rPr lang="en-US" sz="800" kern="0" dirty="0">
                          <a:solidFill>
                            <a:schemeClr val="tx1"/>
                          </a:solidFill>
                          <a:effectLst/>
                          <a:latin typeface="微软雅黑" panose="020B0503020204020204" pitchFamily="34" charset="-122"/>
                          <a:ea typeface="微软雅黑" panose="020B0503020204020204" pitchFamily="34" charset="-122"/>
                          <a:cs typeface="+mn-cs"/>
                        </a:rPr>
                        <a:t>1</a:t>
                      </a:r>
                      <a:r>
                        <a:rPr lang="zh-CN" sz="800" kern="0" dirty="0">
                          <a:solidFill>
                            <a:schemeClr val="tx1"/>
                          </a:solidFill>
                          <a:effectLst/>
                          <a:latin typeface="微软雅黑" panose="020B0503020204020204" pitchFamily="34" charset="-122"/>
                          <a:ea typeface="微软雅黑" panose="020B0503020204020204" pitchFamily="34" charset="-122"/>
                          <a:cs typeface="+mn-cs"/>
                        </a:rPr>
                        <a:t>名</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a:txBody>
                    <a:bodyPr/>
                    <a:lstStyle/>
                    <a:p>
                      <a:pPr marL="0" algn="ctr" defTabSz="914400" rtl="0" eaLnBrk="1" latinLnBrk="0" hangingPunct="1">
                        <a:lnSpc>
                          <a:spcPts val="2700"/>
                        </a:lnSpc>
                        <a:spcAft>
                          <a:spcPts val="0"/>
                        </a:spcAft>
                      </a:pPr>
                      <a:r>
                        <a:rPr lang="zh-CN" sz="800" kern="0" dirty="0">
                          <a:solidFill>
                            <a:schemeClr val="tx1"/>
                          </a:solidFill>
                          <a:effectLst/>
                          <a:latin typeface="微软雅黑" panose="020B0503020204020204" pitchFamily="34" charset="-122"/>
                          <a:ea typeface="微软雅黑" panose="020B0503020204020204" pitchFamily="34" charset="-122"/>
                          <a:cs typeface="+mn-cs"/>
                        </a:rPr>
                        <a:t>荣誉证书</a:t>
                      </a:r>
                      <a:r>
                        <a:rPr lang="en-US" sz="800" kern="0" dirty="0">
                          <a:solidFill>
                            <a:schemeClr val="tx1"/>
                          </a:solidFill>
                          <a:effectLst/>
                          <a:latin typeface="微软雅黑" panose="020B0503020204020204" pitchFamily="34" charset="-122"/>
                          <a:ea typeface="微软雅黑" panose="020B0503020204020204" pitchFamily="34" charset="-122"/>
                          <a:cs typeface="+mn-cs"/>
                        </a:rPr>
                        <a:t>+1000</a:t>
                      </a:r>
                      <a:r>
                        <a:rPr lang="zh-CN" sz="800" kern="0" dirty="0">
                          <a:solidFill>
                            <a:schemeClr val="tx1"/>
                          </a:solidFill>
                          <a:effectLst/>
                          <a:latin typeface="微软雅黑" panose="020B0503020204020204" pitchFamily="34" charset="-122"/>
                          <a:ea typeface="微软雅黑" panose="020B0503020204020204" pitchFamily="34" charset="-122"/>
                          <a:cs typeface="+mn-cs"/>
                        </a:rPr>
                        <a:t>元现金</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r h="434340">
                <a:tc gridSpan="2">
                  <a:txBody>
                    <a:bodyPr/>
                    <a:lstStyle/>
                    <a:p>
                      <a:pPr marL="0" algn="ctr" defTabSz="914400" rtl="0" eaLnBrk="1" latinLnBrk="0" hangingPunct="1">
                        <a:lnSpc>
                          <a:spcPts val="2700"/>
                        </a:lnSpc>
                        <a:spcAft>
                          <a:spcPts val="0"/>
                        </a:spcAft>
                      </a:pPr>
                      <a:r>
                        <a:rPr lang="zh-CN" altLang="en-US" sz="800" b="1" kern="100" dirty="0" smtClean="0">
                          <a:solidFill>
                            <a:srgbClr val="C00000"/>
                          </a:solidFill>
                          <a:effectLst/>
                          <a:latin typeface="微软雅黑" panose="020B0503020204020204" pitchFamily="34" charset="-122"/>
                          <a:ea typeface="微软雅黑" panose="020B0503020204020204" pitchFamily="34" charset="-122"/>
                        </a:rPr>
                        <a:t>优秀指导老师</a:t>
                      </a:r>
                      <a:endParaRPr lang="zh-CN" altLang="en-US" sz="800" b="1" kern="100" dirty="0">
                        <a:solidFill>
                          <a:srgbClr val="C00000"/>
                        </a:solidFill>
                        <a:effectLst/>
                        <a:latin typeface="微软雅黑" panose="020B0503020204020204" pitchFamily="34" charset="-122"/>
                        <a:ea typeface="微软雅黑" panose="020B0503020204020204" pitchFamily="34" charset="-122"/>
                        <a:cs typeface="Arial" panose="020B0604020202020204"/>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hMerge="1">
                  <a:txBody>
                    <a:bodyPr/>
                    <a:lstStyle/>
                    <a:p>
                      <a:endParaRPr lang="zh-CN"/>
                    </a:p>
                  </a:txBody>
                  <a:tcPr/>
                </a:tc>
                <a:tc>
                  <a:txBody>
                    <a:bodyPr/>
                    <a:lstStyle/>
                    <a:p>
                      <a:pPr algn="ctr">
                        <a:lnSpc>
                          <a:spcPts val="2700"/>
                        </a:lnSpc>
                        <a:spcAft>
                          <a:spcPts val="0"/>
                        </a:spcAft>
                      </a:pPr>
                      <a:r>
                        <a:rPr lang="zh-CN" altLang="en-US" sz="800" kern="0" dirty="0" smtClean="0">
                          <a:solidFill>
                            <a:srgbClr val="000000"/>
                          </a:solidFill>
                          <a:effectLst/>
                          <a:latin typeface="微软雅黑" panose="020B0503020204020204" pitchFamily="34" charset="-122"/>
                          <a:ea typeface="微软雅黑" panose="020B0503020204020204" pitchFamily="34" charset="-122"/>
                          <a:cs typeface="Arial" panose="020B0604020202020204"/>
                        </a:rPr>
                        <a:t>若干</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gridSpan="6">
                  <a:txBody>
                    <a:bodyPr/>
                    <a:lstStyle/>
                    <a:p>
                      <a:pPr algn="ctr">
                        <a:lnSpc>
                          <a:spcPts val="2700"/>
                        </a:lnSpc>
                        <a:spcAft>
                          <a:spcPts val="0"/>
                        </a:spcAft>
                      </a:pPr>
                      <a:r>
                        <a:rPr lang="zh-CN" sz="800" kern="0" dirty="0">
                          <a:effectLst/>
                          <a:latin typeface="微软雅黑" panose="020B0503020204020204" pitchFamily="34" charset="-122"/>
                          <a:ea typeface="微软雅黑" panose="020B0503020204020204" pitchFamily="34" charset="-122"/>
                        </a:rPr>
                        <a:t>以上获奖的所有的团队及个人的指导老师</a:t>
                      </a:r>
                      <a:endParaRPr lang="zh-CN" sz="800" kern="0" dirty="0">
                        <a:solidFill>
                          <a:srgbClr val="000000"/>
                        </a:solidFill>
                        <a:effectLst/>
                        <a:latin typeface="微软雅黑" panose="020B0503020204020204" pitchFamily="34" charset="-122"/>
                        <a:ea typeface="微软雅黑" panose="020B0503020204020204" pitchFamily="34" charset="-122"/>
                        <a:cs typeface="Arial" panose="020B0604020202020204"/>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c hMerge="1">
                  <a:txBody>
                    <a:bodyPr/>
                    <a:lstStyle/>
                    <a:p>
                      <a:endParaRPr lang="zh-CN"/>
                    </a:p>
                  </a:txBody>
                  <a:tcPr marL="68580" marR="68580" marT="0" marB="0" anchor="ct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800" kern="0" dirty="0" smtClean="0">
                          <a:effectLst/>
                          <a:latin typeface="微软雅黑" panose="020B0503020204020204" pitchFamily="34" charset="-122"/>
                          <a:ea typeface="微软雅黑" panose="020B0503020204020204" pitchFamily="34" charset="-122"/>
                        </a:rPr>
                        <a:t>荣誉证书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100000">
                          <a:srgbClr val="EEC988"/>
                        </a:gs>
                        <a:gs pos="0">
                          <a:srgbClr val="CB954D"/>
                        </a:gs>
                      </a:gsLst>
                      <a:lin scaled="1"/>
                    </a:gra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23" y="1851670"/>
            <a:ext cx="9144000" cy="1023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grpSp>
        <p:nvGrpSpPr>
          <p:cNvPr id="6" name="组合 7"/>
          <p:cNvGrpSpPr/>
          <p:nvPr/>
        </p:nvGrpSpPr>
        <p:grpSpPr>
          <a:xfrm>
            <a:off x="634320" y="1707654"/>
            <a:ext cx="985352" cy="1046982"/>
            <a:chOff x="976730" y="1128387"/>
            <a:chExt cx="2071702" cy="2304331"/>
          </a:xfrm>
        </p:grpSpPr>
        <p:sp>
          <p:nvSpPr>
            <p:cNvPr id="3" name="等腰三角形 2"/>
            <p:cNvSpPr/>
            <p:nvPr/>
          </p:nvSpPr>
          <p:spPr>
            <a:xfrm rot="10800000">
              <a:off x="976730" y="1789644"/>
              <a:ext cx="1785950" cy="15001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4" name="等腰三角形 3"/>
            <p:cNvSpPr/>
            <p:nvPr/>
          </p:nvSpPr>
          <p:spPr>
            <a:xfrm rot="10800000">
              <a:off x="1262482" y="1932520"/>
              <a:ext cx="1785950" cy="1500198"/>
            </a:xfrm>
            <a:prstGeom prst="triangle">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5" name="TextBox 4"/>
            <p:cNvSpPr txBox="1"/>
            <p:nvPr/>
          </p:nvSpPr>
          <p:spPr>
            <a:xfrm>
              <a:off x="1587069" y="1128387"/>
              <a:ext cx="1012160" cy="2025408"/>
            </a:xfrm>
            <a:prstGeom prst="rect">
              <a:avLst/>
            </a:prstGeom>
            <a:noFill/>
          </p:spPr>
          <p:txBody>
            <a:bodyPr wrap="square" rtlCol="0">
              <a:spAutoFit/>
            </a:bodyPr>
            <a:lstStyle/>
            <a:p>
              <a:pPr algn="ctr">
                <a:lnSpc>
                  <a:spcPct val="150000"/>
                </a:lnSpc>
              </a:pPr>
              <a:r>
                <a:rPr lang="en-US" altLang="zh-CN" sz="4000" b="1" dirty="0" smtClean="0">
                  <a:solidFill>
                    <a:schemeClr val="bg1"/>
                  </a:solidFill>
                </a:rPr>
                <a:t>5</a:t>
              </a:r>
              <a:endParaRPr lang="zh-CN" altLang="en-US" sz="4000" b="1" dirty="0" smtClean="0">
                <a:solidFill>
                  <a:schemeClr val="bg1"/>
                </a:solidFill>
              </a:endParaRPr>
            </a:p>
          </p:txBody>
        </p:sp>
      </p:grpSp>
      <p:sp>
        <p:nvSpPr>
          <p:cNvPr id="9" name="TextBox 8"/>
          <p:cNvSpPr txBox="1"/>
          <p:nvPr/>
        </p:nvSpPr>
        <p:spPr>
          <a:xfrm>
            <a:off x="2571736" y="1807711"/>
            <a:ext cx="3357586" cy="906915"/>
          </a:xfrm>
          <a:prstGeom prst="rect">
            <a:avLst/>
          </a:prstGeom>
          <a:noFill/>
        </p:spPr>
        <p:txBody>
          <a:bodyPr wrap="square" rtlCol="0">
            <a:spAutoFit/>
          </a:bodyPr>
          <a:lstStyle/>
          <a:p>
            <a:pPr algn="ctr">
              <a:lnSpc>
                <a:spcPct val="150000"/>
              </a:lnSpc>
            </a:pP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附  件</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9385" y="129540"/>
            <a:ext cx="5853430" cy="499110"/>
            <a:chOff x="251" y="204"/>
            <a:chExt cx="9218" cy="786"/>
          </a:xfrm>
        </p:grpSpPr>
        <p:sp>
          <p:nvSpPr>
            <p:cNvPr id="6" name="文本框 18"/>
            <p:cNvSpPr txBox="1"/>
            <p:nvPr/>
          </p:nvSpPr>
          <p:spPr>
            <a:xfrm flipH="1">
              <a:off x="251" y="204"/>
              <a:ext cx="9218"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2"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3" name="TextBox 2"/>
          <p:cNvSpPr txBox="1"/>
          <p:nvPr/>
        </p:nvSpPr>
        <p:spPr>
          <a:xfrm>
            <a:off x="357158" y="3193688"/>
            <a:ext cx="8038503" cy="1754326"/>
          </a:xfrm>
          <a:prstGeom prst="rect">
            <a:avLst/>
          </a:prstGeom>
          <a:noFill/>
        </p:spPr>
        <p:txBody>
          <a:bodyPr wrap="square" rtlCol="0">
            <a:spAutoFit/>
          </a:bodyPr>
          <a:lstStyle/>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指导单位：</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全国</a:t>
            </a:r>
            <a:r>
              <a:rPr kumimoji="0" lang="zh-CN" altLang="zh-CN" sz="1200"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金融职业教育教学指导</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委员会</a:t>
            </a:r>
            <a:endParaRPr kumimoji="0" lang="en-US"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lang="zh-CN" altLang="en-US" sz="1200" b="1" kern="0" dirty="0" smtClean="0">
                <a:latin typeface="微软雅黑" panose="020B0503020204020204" pitchFamily="34" charset="-122"/>
                <a:ea typeface="微软雅黑" panose="020B0503020204020204" pitchFamily="34" charset="-122"/>
              </a:rPr>
              <a:t>主办单位：</a:t>
            </a:r>
            <a:r>
              <a:rPr lang="zh-CN" altLang="en-US" sz="1200" kern="0" dirty="0" smtClean="0">
                <a:latin typeface="微软雅黑" panose="020B0503020204020204" pitchFamily="34" charset="-122"/>
                <a:ea typeface="微软雅黑" panose="020B0503020204020204" pitchFamily="34" charset="-122"/>
              </a:rPr>
              <a:t>中国量化投资学会</a:t>
            </a:r>
            <a:endParaRPr kumimoji="0" lang="en-US"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承办单位：</a:t>
            </a:r>
            <a:r>
              <a:rPr lang="zh-CN" altLang="zh-CN" sz="1200" kern="0" dirty="0">
                <a:solidFill>
                  <a:sysClr val="windowText" lastClr="000000"/>
                </a:solidFill>
                <a:latin typeface="微软雅黑" panose="020B0503020204020204" pitchFamily="34" charset="-122"/>
                <a:ea typeface="微软雅黑" panose="020B0503020204020204" pitchFamily="34" charset="-122"/>
              </a:rPr>
              <a:t>深圳市国</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泰安</a:t>
            </a: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教育技术</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有限公司</a:t>
            </a:r>
            <a:endParaRPr lang="en-US" altLang="zh-CN" sz="1200" kern="0" dirty="0" smtClean="0">
              <a:solidFill>
                <a:sysClr val="windowText" lastClr="000000"/>
              </a:solidFill>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活动时间：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2018</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3</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——2018</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8</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赛       区：</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全国范围内的中职、高职、本科院校</a:t>
            </a:r>
            <a:endParaRPr kumimoji="0" lang="en-US" altLang="zh-CN"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规       模：</a:t>
            </a:r>
            <a:r>
              <a:rPr lang="zh-CN" altLang="en-US" sz="1200" kern="0" dirty="0">
                <a:solidFill>
                  <a:sysClr val="windowText" lastClr="000000"/>
                </a:solidFill>
                <a:latin typeface="微软雅黑" panose="020B0503020204020204" pitchFamily="34" charset="-122"/>
                <a:ea typeface="微软雅黑" panose="020B0503020204020204" pitchFamily="34" charset="-122"/>
              </a:rPr>
              <a:t>累计参与</a:t>
            </a: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院校</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301</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所</a:t>
            </a:r>
            <a:r>
              <a:rPr lang="zh-CN" altLang="zh-CN" sz="1200" kern="0" dirty="0">
                <a:solidFill>
                  <a:sysClr val="windowText" lastClr="000000"/>
                </a:solidFill>
                <a:latin typeface="微软雅黑" panose="020B0503020204020204" pitchFamily="34" charset="-122"/>
                <a:ea typeface="微软雅黑" panose="020B0503020204020204" pitchFamily="34" charset="-122"/>
              </a:rPr>
              <a:t>院校</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12370</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人参赛</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 name="矩形 7"/>
          <p:cNvSpPr/>
          <p:nvPr/>
        </p:nvSpPr>
        <p:spPr>
          <a:xfrm>
            <a:off x="526703" y="-15575"/>
            <a:ext cx="5557932" cy="646331"/>
          </a:xfrm>
          <a:prstGeom prst="rect">
            <a:avLst/>
          </a:prstGeom>
        </p:spPr>
        <p:txBody>
          <a:bodyPr wrap="none">
            <a:spAutoFit/>
          </a:bodyPr>
          <a:lstStyle/>
          <a:p>
            <a:pPr lvl="0" fontAlgn="auto">
              <a:lnSpc>
                <a:spcPct val="150000"/>
              </a:lnSpc>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2018</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全国金融与证券投资模拟实训大赛</a:t>
            </a:r>
          </a:p>
        </p:txBody>
      </p:sp>
      <p:sp>
        <p:nvSpPr>
          <p:cNvPr id="2" name="TextBox 1"/>
          <p:cNvSpPr txBox="1"/>
          <p:nvPr/>
        </p:nvSpPr>
        <p:spPr>
          <a:xfrm>
            <a:off x="3131840" y="2787774"/>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颁奖</a:t>
            </a:r>
          </a:p>
        </p:txBody>
      </p:sp>
      <p:sp>
        <p:nvSpPr>
          <p:cNvPr id="9" name="TextBox 8"/>
          <p:cNvSpPr txBox="1"/>
          <p:nvPr/>
        </p:nvSpPr>
        <p:spPr>
          <a:xfrm>
            <a:off x="6012160" y="2758157"/>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合影</a:t>
            </a:r>
          </a:p>
        </p:txBody>
      </p:sp>
      <p:sp>
        <p:nvSpPr>
          <p:cNvPr id="10" name="TextBox 9"/>
          <p:cNvSpPr txBox="1"/>
          <p:nvPr/>
        </p:nvSpPr>
        <p:spPr>
          <a:xfrm>
            <a:off x="159199" y="2803915"/>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上机考核</a:t>
            </a:r>
          </a:p>
        </p:txBody>
      </p:sp>
      <p:pic>
        <p:nvPicPr>
          <p:cNvPr id="2050" name="Picture 2" descr="C:\Users\zhihui.fan\Desktop\实训现场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58" y="984708"/>
            <a:ext cx="2601178" cy="17321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zhihui.fan\Desktop\颁奖3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3" y="986458"/>
            <a:ext cx="2705008" cy="173042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zhihui.fan\Desktop\大合影（全）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2107" y="987573"/>
            <a:ext cx="2596874" cy="17293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9703" y="3174638"/>
            <a:ext cx="8038503" cy="1477328"/>
          </a:xfrm>
          <a:prstGeom prst="rect">
            <a:avLst/>
          </a:prstGeom>
          <a:noFill/>
        </p:spPr>
        <p:txBody>
          <a:bodyPr wrap="square" rtlCol="0">
            <a:spAutoFit/>
          </a:bodyPr>
          <a:lstStyle/>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主办单位：</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全国</a:t>
            </a:r>
            <a:r>
              <a:rPr kumimoji="0" lang="zh-CN" altLang="zh-CN" sz="1200"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金融职业教育教学指导</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委员会</a:t>
            </a:r>
            <a:endParaRPr kumimoji="0" lang="en-US"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承办单位：</a:t>
            </a:r>
            <a:r>
              <a:rPr lang="zh-CN" altLang="zh-CN" sz="1200" kern="0" dirty="0">
                <a:solidFill>
                  <a:sysClr val="windowText" lastClr="000000"/>
                </a:solidFill>
                <a:latin typeface="微软雅黑" panose="020B0503020204020204" pitchFamily="34" charset="-122"/>
                <a:ea typeface="微软雅黑" panose="020B0503020204020204" pitchFamily="34" charset="-122"/>
              </a:rPr>
              <a:t>深圳市国</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泰安</a:t>
            </a: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教育技术股份</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有限公司</a:t>
            </a:r>
            <a:endParaRPr lang="en-US" altLang="zh-CN" sz="1200" kern="0" dirty="0" smtClean="0">
              <a:solidFill>
                <a:sysClr val="windowText" lastClr="000000"/>
              </a:solidFill>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活动时间：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2017</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3</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——2017</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8</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赛       区：</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全国范围内的中职、高职、本科院校</a:t>
            </a:r>
            <a:endParaRPr kumimoji="0" lang="en-US" altLang="zh-CN"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规       模：</a:t>
            </a:r>
            <a:r>
              <a:rPr lang="zh-CN" altLang="en-US" sz="1200" kern="0" dirty="0">
                <a:solidFill>
                  <a:sysClr val="windowText" lastClr="000000"/>
                </a:solidFill>
                <a:latin typeface="微软雅黑" panose="020B0503020204020204" pitchFamily="34" charset="-122"/>
                <a:ea typeface="微软雅黑" panose="020B0503020204020204" pitchFamily="34" charset="-122"/>
              </a:rPr>
              <a:t>累计参与院校</a:t>
            </a:r>
            <a:r>
              <a:rPr lang="en-US" altLang="zh-CN" sz="1200" kern="0" dirty="0">
                <a:solidFill>
                  <a:sysClr val="windowText" lastClr="000000"/>
                </a:solidFill>
                <a:latin typeface="微软雅黑" panose="020B0503020204020204" pitchFamily="34" charset="-122"/>
                <a:ea typeface="微软雅黑" panose="020B0503020204020204" pitchFamily="34" charset="-122"/>
              </a:rPr>
              <a:t>219</a:t>
            </a:r>
            <a:r>
              <a:rPr lang="zh-CN" altLang="zh-CN" sz="1200" kern="0" dirty="0">
                <a:solidFill>
                  <a:sysClr val="windowText" lastClr="000000"/>
                </a:solidFill>
                <a:latin typeface="微软雅黑" panose="020B0503020204020204" pitchFamily="34" charset="-122"/>
                <a:ea typeface="微软雅黑" panose="020B0503020204020204" pitchFamily="34" charset="-122"/>
              </a:rPr>
              <a:t>所院校，</a:t>
            </a:r>
            <a:r>
              <a:rPr lang="en-US" altLang="zh-CN" sz="1200" kern="0" dirty="0">
                <a:solidFill>
                  <a:sysClr val="windowText" lastClr="000000"/>
                </a:solidFill>
                <a:latin typeface="微软雅黑" panose="020B0503020204020204" pitchFamily="34" charset="-122"/>
                <a:ea typeface="微软雅黑" panose="020B0503020204020204" pitchFamily="34" charset="-122"/>
              </a:rPr>
              <a:t>8450</a:t>
            </a:r>
            <a:r>
              <a:rPr lang="zh-CN" altLang="zh-CN" sz="1200" kern="0" dirty="0">
                <a:solidFill>
                  <a:sysClr val="windowText" lastClr="000000"/>
                </a:solidFill>
                <a:latin typeface="微软雅黑" panose="020B0503020204020204" pitchFamily="34" charset="-122"/>
                <a:ea typeface="微软雅黑" panose="020B0503020204020204" pitchFamily="34" charset="-122"/>
              </a:rPr>
              <a:t>人</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参赛</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 name="TextBox 1"/>
          <p:cNvSpPr txBox="1"/>
          <p:nvPr/>
        </p:nvSpPr>
        <p:spPr>
          <a:xfrm>
            <a:off x="3131840" y="2787774"/>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颁奖典礼</a:t>
            </a:r>
          </a:p>
        </p:txBody>
      </p:sp>
      <p:sp>
        <p:nvSpPr>
          <p:cNvPr id="9" name="TextBox 8"/>
          <p:cNvSpPr txBox="1"/>
          <p:nvPr/>
        </p:nvSpPr>
        <p:spPr>
          <a:xfrm>
            <a:off x="6012160" y="2758157"/>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学生演讲</a:t>
            </a:r>
          </a:p>
        </p:txBody>
      </p:sp>
      <p:sp>
        <p:nvSpPr>
          <p:cNvPr id="10" name="TextBox 9"/>
          <p:cNvSpPr txBox="1"/>
          <p:nvPr/>
        </p:nvSpPr>
        <p:spPr>
          <a:xfrm>
            <a:off x="159199" y="2803915"/>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评委提问</a:t>
            </a:r>
          </a:p>
        </p:txBody>
      </p:sp>
      <p:pic>
        <p:nvPicPr>
          <p:cNvPr id="4101" name="Picture 5" descr="C:\Users\zhihui.fan\Desktop\图4：评委提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174" y="935783"/>
            <a:ext cx="2414642" cy="1852429"/>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zhihui.fan\Desktop\图1：全体参赛人员合影.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6101" y="935783"/>
            <a:ext cx="2804835" cy="1839631"/>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zhihui.fan\Desktop\图3：参赛选手现场演讲.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152" y="935782"/>
            <a:ext cx="2758101" cy="183963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159385" y="129540"/>
            <a:ext cx="5853430" cy="499110"/>
            <a:chOff x="251" y="204"/>
            <a:chExt cx="9218" cy="786"/>
          </a:xfrm>
        </p:grpSpPr>
        <p:sp>
          <p:nvSpPr>
            <p:cNvPr id="13" name="文本框 18"/>
            <p:cNvSpPr txBox="1"/>
            <p:nvPr/>
          </p:nvSpPr>
          <p:spPr>
            <a:xfrm flipH="1">
              <a:off x="251" y="204"/>
              <a:ext cx="9218"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4"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5" name="矩形 4"/>
          <p:cNvSpPr/>
          <p:nvPr/>
        </p:nvSpPr>
        <p:spPr>
          <a:xfrm>
            <a:off x="526703" y="-15575"/>
            <a:ext cx="5506720" cy="645160"/>
          </a:xfrm>
          <a:prstGeom prst="rect">
            <a:avLst/>
          </a:prstGeom>
        </p:spPr>
        <p:txBody>
          <a:bodyPr wrap="none">
            <a:spAutoFit/>
          </a:bodyPr>
          <a:lstStyle/>
          <a:p>
            <a:pPr lvl="0" algn="l" fontAlgn="auto">
              <a:lnSpc>
                <a:spcPct val="150000"/>
              </a:lnSpc>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2017</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全国金融与证券投资模拟实训大赛</a:t>
            </a:r>
            <a:endPar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3193688"/>
            <a:ext cx="8038503" cy="1477328"/>
          </a:xfrm>
          <a:prstGeom prst="rect">
            <a:avLst/>
          </a:prstGeom>
          <a:noFill/>
        </p:spPr>
        <p:txBody>
          <a:bodyPr wrap="square" rtlCol="0">
            <a:spAutoFit/>
          </a:bodyPr>
          <a:lstStyle/>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主办单位：</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全国</a:t>
            </a:r>
            <a:r>
              <a:rPr kumimoji="0" lang="zh-CN" altLang="zh-CN" sz="1200"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金融职业教育教学指导</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委员会</a:t>
            </a:r>
            <a:endParaRPr kumimoji="0" lang="en-US"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承办单位：</a:t>
            </a:r>
            <a:r>
              <a:rPr lang="zh-CN" altLang="zh-CN" sz="1200" kern="0" dirty="0">
                <a:solidFill>
                  <a:sysClr val="windowText" lastClr="000000"/>
                </a:solidFill>
                <a:latin typeface="微软雅黑" panose="020B0503020204020204" pitchFamily="34" charset="-122"/>
                <a:ea typeface="微软雅黑" panose="020B0503020204020204" pitchFamily="34" charset="-122"/>
              </a:rPr>
              <a:t>深圳市国泰安信息技术</a:t>
            </a:r>
            <a:r>
              <a:rPr lang="zh-CN" altLang="zh-CN" sz="1200" kern="0" dirty="0" smtClean="0">
                <a:solidFill>
                  <a:sysClr val="windowText" lastClr="000000"/>
                </a:solidFill>
                <a:latin typeface="微软雅黑" panose="020B0503020204020204" pitchFamily="34" charset="-122"/>
                <a:ea typeface="微软雅黑" panose="020B0503020204020204" pitchFamily="34" charset="-122"/>
              </a:rPr>
              <a:t>有限公司</a:t>
            </a:r>
            <a:endParaRPr lang="en-US" altLang="zh-CN" sz="1200" kern="0" dirty="0" smtClean="0">
              <a:solidFill>
                <a:sysClr val="windowText" lastClr="000000"/>
              </a:solidFill>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活动时间：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2016</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4</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——2016</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9</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赛       区：</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全国范围内的中职、高职、本科院校</a:t>
            </a:r>
            <a:endParaRPr kumimoji="0" lang="en-US" altLang="zh-CN"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lvl="0" indent="-285750">
              <a:lnSpc>
                <a:spcPct val="150000"/>
              </a:lnSpc>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规       模：</a:t>
            </a:r>
            <a:r>
              <a:rPr lang="zh-CN" altLang="en-US" sz="1200" kern="0" dirty="0">
                <a:solidFill>
                  <a:sysClr val="windowText" lastClr="000000"/>
                </a:solidFill>
                <a:latin typeface="微软雅黑" panose="020B0503020204020204" pitchFamily="34" charset="-122"/>
                <a:ea typeface="微软雅黑" panose="020B0503020204020204" pitchFamily="34" charset="-122"/>
              </a:rPr>
              <a:t>累计参与院校</a:t>
            </a:r>
            <a:r>
              <a:rPr lang="en-US" altLang="zh-CN" sz="1200" kern="0" dirty="0">
                <a:solidFill>
                  <a:sysClr val="windowText" lastClr="000000"/>
                </a:solidFill>
                <a:latin typeface="微软雅黑" panose="020B0503020204020204" pitchFamily="34" charset="-122"/>
                <a:ea typeface="微软雅黑" panose="020B0503020204020204" pitchFamily="34" charset="-122"/>
              </a:rPr>
              <a:t>183</a:t>
            </a:r>
            <a:r>
              <a:rPr lang="zh-CN" altLang="zh-CN" sz="1200" kern="0" dirty="0">
                <a:solidFill>
                  <a:sysClr val="windowText" lastClr="000000"/>
                </a:solidFill>
                <a:latin typeface="微软雅黑" panose="020B0503020204020204" pitchFamily="34" charset="-122"/>
                <a:ea typeface="微软雅黑" panose="020B0503020204020204" pitchFamily="34" charset="-122"/>
              </a:rPr>
              <a:t>所院校，</a:t>
            </a:r>
            <a:r>
              <a:rPr lang="en-US" altLang="zh-CN" sz="1200" kern="0" dirty="0">
                <a:solidFill>
                  <a:sysClr val="windowText" lastClr="000000"/>
                </a:solidFill>
                <a:latin typeface="微软雅黑" panose="020B0503020204020204" pitchFamily="34" charset="-122"/>
                <a:ea typeface="微软雅黑" panose="020B0503020204020204" pitchFamily="34" charset="-122"/>
              </a:rPr>
              <a:t>3320</a:t>
            </a:r>
            <a:r>
              <a:rPr lang="zh-CN" altLang="zh-CN" sz="1200" kern="0" dirty="0">
                <a:solidFill>
                  <a:sysClr val="windowText" lastClr="000000"/>
                </a:solidFill>
                <a:latin typeface="微软雅黑" panose="020B0503020204020204" pitchFamily="34" charset="-122"/>
                <a:ea typeface="微软雅黑" panose="020B0503020204020204" pitchFamily="34" charset="-122"/>
              </a:rPr>
              <a:t>人参赛</a:t>
            </a:r>
            <a:r>
              <a:rPr lang="zh-CN" altLang="en-US" sz="1200" kern="0" dirty="0">
                <a:solidFill>
                  <a:sysClr val="windowText" lastClr="000000"/>
                </a:solidFill>
                <a:latin typeface="微软雅黑" panose="020B0503020204020204" pitchFamily="34" charset="-122"/>
                <a:ea typeface="微软雅黑" panose="020B0503020204020204" pitchFamily="34" charset="-122"/>
              </a:rPr>
              <a:t>。</a:t>
            </a:r>
            <a:endParaRPr lang="en-US" altLang="zh-CN"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3131840" y="2787774"/>
            <a:ext cx="2952328" cy="276999"/>
          </a:xfrm>
          <a:prstGeom prst="rect">
            <a:avLst/>
          </a:prstGeom>
          <a:noFill/>
        </p:spPr>
        <p:txBody>
          <a:bodyPr wrap="square" rtlCol="0">
            <a:spAutoFit/>
          </a:bodyPr>
          <a:lstStyle/>
          <a:p>
            <a:pPr algn="ctr"/>
            <a:r>
              <a:rPr lang="zh-CN" altLang="en-US" sz="1200" dirty="0">
                <a:latin typeface="微软雅黑" panose="020B0503020204020204" pitchFamily="34" charset="-122"/>
                <a:ea typeface="微软雅黑" panose="020B0503020204020204" pitchFamily="34" charset="-122"/>
              </a:rPr>
              <a:t>区域</a:t>
            </a:r>
            <a:r>
              <a:rPr lang="zh-CN" altLang="en-US" sz="1200" dirty="0" smtClean="0">
                <a:latin typeface="微软雅黑" panose="020B0503020204020204" pitchFamily="34" charset="-122"/>
                <a:ea typeface="微软雅黑" panose="020B0503020204020204" pitchFamily="34" charset="-122"/>
              </a:rPr>
              <a:t>颁奖典礼</a:t>
            </a:r>
          </a:p>
        </p:txBody>
      </p:sp>
      <p:sp>
        <p:nvSpPr>
          <p:cNvPr id="9" name="TextBox 8"/>
          <p:cNvSpPr txBox="1"/>
          <p:nvPr/>
        </p:nvSpPr>
        <p:spPr>
          <a:xfrm>
            <a:off x="6156176" y="2758157"/>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学生演讲</a:t>
            </a:r>
          </a:p>
        </p:txBody>
      </p:sp>
      <p:sp>
        <p:nvSpPr>
          <p:cNvPr id="10" name="TextBox 9"/>
          <p:cNvSpPr txBox="1"/>
          <p:nvPr/>
        </p:nvSpPr>
        <p:spPr>
          <a:xfrm>
            <a:off x="159199" y="2803915"/>
            <a:ext cx="2952328"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评委提问</a:t>
            </a:r>
          </a:p>
        </p:txBody>
      </p:sp>
      <p:pic>
        <p:nvPicPr>
          <p:cNvPr id="11" name="图片 10"/>
          <p:cNvPicPr/>
          <p:nvPr/>
        </p:nvPicPr>
        <p:blipFill>
          <a:blip r:embed="rId4" cstate="print">
            <a:extLst>
              <a:ext uri="{28A0092B-C50C-407E-A947-70E740481C1C}">
                <a14:useLocalDpi xmlns:a14="http://schemas.microsoft.com/office/drawing/2010/main" val="0"/>
              </a:ext>
            </a:extLst>
          </a:blip>
          <a:stretch>
            <a:fillRect/>
          </a:stretch>
        </p:blipFill>
        <p:spPr>
          <a:xfrm>
            <a:off x="3059832" y="946294"/>
            <a:ext cx="3164068" cy="1770452"/>
          </a:xfrm>
          <a:prstGeom prst="rect">
            <a:avLst/>
          </a:prstGeom>
        </p:spPr>
      </p:pic>
      <p:pic>
        <p:nvPicPr>
          <p:cNvPr id="12" name="图片 11"/>
          <p:cNvPicPr/>
          <p:nvPr/>
        </p:nvPicPr>
        <p:blipFill>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372200" y="946294"/>
            <a:ext cx="2432531" cy="1726704"/>
          </a:xfrm>
          <a:prstGeom prst="rect">
            <a:avLst/>
          </a:prstGeom>
        </p:spPr>
      </p:pic>
      <p:pic>
        <p:nvPicPr>
          <p:cNvPr id="13" name="图片 12"/>
          <p:cNvPicPr/>
          <p:nvPr/>
        </p:nvPicPr>
        <p:blipFill>
          <a:blip r:embed="rId7" cstate="print">
            <a:extLst>
              <a:ext uri="{28A0092B-C50C-407E-A947-70E740481C1C}">
                <a14:useLocalDpi xmlns:a14="http://schemas.microsoft.com/office/drawing/2010/main" val="0"/>
              </a:ext>
            </a:extLst>
          </a:blip>
          <a:stretch>
            <a:fillRect/>
          </a:stretch>
        </p:blipFill>
        <p:spPr>
          <a:xfrm>
            <a:off x="357158" y="946293"/>
            <a:ext cx="2558658" cy="1811863"/>
          </a:xfrm>
          <a:prstGeom prst="rect">
            <a:avLst/>
          </a:prstGeom>
        </p:spPr>
      </p:pic>
      <p:grpSp>
        <p:nvGrpSpPr>
          <p:cNvPr id="8" name="组合 7"/>
          <p:cNvGrpSpPr/>
          <p:nvPr/>
        </p:nvGrpSpPr>
        <p:grpSpPr>
          <a:xfrm>
            <a:off x="159385" y="129540"/>
            <a:ext cx="5853430" cy="499110"/>
            <a:chOff x="251" y="204"/>
            <a:chExt cx="9218" cy="786"/>
          </a:xfrm>
        </p:grpSpPr>
        <p:sp>
          <p:nvSpPr>
            <p:cNvPr id="14" name="文本框 18"/>
            <p:cNvSpPr txBox="1"/>
            <p:nvPr/>
          </p:nvSpPr>
          <p:spPr>
            <a:xfrm flipH="1">
              <a:off x="251" y="204"/>
              <a:ext cx="9218"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5"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7" name="矩形 6"/>
          <p:cNvSpPr/>
          <p:nvPr/>
        </p:nvSpPr>
        <p:spPr>
          <a:xfrm>
            <a:off x="526703" y="-15575"/>
            <a:ext cx="5506720" cy="645160"/>
          </a:xfrm>
          <a:prstGeom prst="rect">
            <a:avLst/>
          </a:prstGeom>
        </p:spPr>
        <p:txBody>
          <a:bodyPr wrap="none">
            <a:spAutoFit/>
          </a:bodyPr>
          <a:lstStyle/>
          <a:p>
            <a:pPr lvl="0" algn="l" fontAlgn="auto">
              <a:lnSpc>
                <a:spcPct val="150000"/>
              </a:lnSpc>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2016</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全国金融与证券投资模拟实训大赛</a:t>
            </a:r>
            <a:endPar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3060705"/>
            <a:ext cx="8038503" cy="1477328"/>
          </a:xfrm>
          <a:prstGeom prst="rect">
            <a:avLst/>
          </a:prstGeom>
          <a:noFill/>
        </p:spPr>
        <p:txBody>
          <a:bodyPr wrap="square" rtlCol="0">
            <a:spAutoFit/>
          </a:bodyPr>
          <a:lstStyle/>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主办单位：</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全国</a:t>
            </a:r>
            <a:r>
              <a:rPr kumimoji="0" lang="zh-CN" altLang="zh-CN" sz="1200"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金融职业教育教学指导</a:t>
            </a:r>
            <a:r>
              <a:rPr kumimoji="0" lang="zh-CN"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委员会</a:t>
            </a:r>
            <a:endParaRPr kumimoji="0" lang="en-US" altLang="zh-CN" sz="12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承办单位：</a:t>
            </a:r>
            <a:r>
              <a:rPr kumimoji="0" lang="zh-CN"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深圳国泰安</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教育</a:t>
            </a:r>
            <a:r>
              <a:rPr kumimoji="0" lang="zh-CN"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技术</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股份</a:t>
            </a:r>
            <a:r>
              <a:rPr kumimoji="0" lang="zh-CN"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有限公司</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活动时间：</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2015</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lang="en-US" altLang="zh-CN" sz="1200" kern="0" noProof="0" dirty="0">
                <a:solidFill>
                  <a:sysClr val="windowText" lastClr="000000"/>
                </a:solidFill>
                <a:latin typeface="微软雅黑" panose="020B0503020204020204" pitchFamily="34" charset="-122"/>
                <a:ea typeface="微软雅黑" panose="020B0503020204020204" pitchFamily="34" charset="-122"/>
              </a:rPr>
              <a:t>3</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r>
              <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——2015</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年</a:t>
            </a:r>
            <a:r>
              <a:rPr lang="en-US" altLang="zh-CN" sz="1200" kern="0" dirty="0">
                <a:solidFill>
                  <a:sysClr val="windowText" lastClr="000000"/>
                </a:solidFill>
                <a:latin typeface="微软雅黑" panose="020B0503020204020204" pitchFamily="34" charset="-122"/>
                <a:ea typeface="微软雅黑" panose="020B0503020204020204" pitchFamily="34" charset="-122"/>
              </a:rPr>
              <a:t>8</a:t>
            </a:r>
            <a:r>
              <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a:t>
            </a:r>
            <a:endParaRPr kumimoji="0" lang="en-US" altLang="zh-CN"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赛       区：</a:t>
            </a:r>
            <a:r>
              <a:rPr kumimoji="0" lang="zh-CN" altLang="en-US" sz="120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中国大陆及亚太地区</a:t>
            </a:r>
            <a:endParaRPr kumimoji="0" lang="en-US" altLang="zh-CN"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285750" marR="0" lvl="0" indent="-285750" algn="l" defTabSz="914400" eaLnBrk="1" fontAlgn="auto" latinLnBrk="0" hangingPunct="1">
              <a:lnSpc>
                <a:spcPct val="150000"/>
              </a:lnSpc>
              <a:spcBef>
                <a:spcPts val="0"/>
              </a:spcBef>
              <a:spcAft>
                <a:spcPts val="0"/>
              </a:spcAft>
              <a:buClrTx/>
              <a:buSzTx/>
              <a:buFontTx/>
              <a:buNone/>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规       模：</a:t>
            </a:r>
            <a:r>
              <a:rPr lang="zh-CN" altLang="zh-CN" sz="1200" kern="0" dirty="0">
                <a:solidFill>
                  <a:sysClr val="windowText" lastClr="000000"/>
                </a:solidFill>
                <a:latin typeface="微软雅黑" panose="020B0503020204020204" pitchFamily="34" charset="-122"/>
                <a:ea typeface="微软雅黑" panose="020B0503020204020204" pitchFamily="34" charset="-122"/>
              </a:rPr>
              <a:t>本次大赛共有</a:t>
            </a:r>
            <a:r>
              <a:rPr lang="en-US" altLang="zh-CN" sz="1200" kern="0" dirty="0">
                <a:solidFill>
                  <a:sysClr val="windowText" lastClr="000000"/>
                </a:solidFill>
                <a:latin typeface="微软雅黑" panose="020B0503020204020204" pitchFamily="34" charset="-122"/>
                <a:ea typeface="微软雅黑" panose="020B0503020204020204" pitchFamily="34" charset="-122"/>
              </a:rPr>
              <a:t>753</a:t>
            </a:r>
            <a:r>
              <a:rPr lang="zh-CN" altLang="zh-CN" sz="1200" kern="0" dirty="0">
                <a:solidFill>
                  <a:sysClr val="windowText" lastClr="000000"/>
                </a:solidFill>
                <a:latin typeface="微软雅黑" panose="020B0503020204020204" pitchFamily="34" charset="-122"/>
                <a:ea typeface="微软雅黑" panose="020B0503020204020204" pitchFamily="34" charset="-122"/>
              </a:rPr>
              <a:t>支队伍，</a:t>
            </a:r>
            <a:r>
              <a:rPr lang="en-US" altLang="zh-CN" sz="1200" kern="0" dirty="0">
                <a:solidFill>
                  <a:sysClr val="windowText" lastClr="000000"/>
                </a:solidFill>
                <a:latin typeface="微软雅黑" panose="020B0503020204020204" pitchFamily="34" charset="-122"/>
                <a:ea typeface="微软雅黑" panose="020B0503020204020204" pitchFamily="34" charset="-122"/>
              </a:rPr>
              <a:t>12335</a:t>
            </a:r>
            <a:r>
              <a:rPr lang="zh-CN" altLang="zh-CN" sz="1200" kern="0" dirty="0">
                <a:solidFill>
                  <a:sysClr val="windowText" lastClr="000000"/>
                </a:solidFill>
                <a:latin typeface="微软雅黑" panose="020B0503020204020204" pitchFamily="34" charset="-122"/>
                <a:ea typeface="微软雅黑" panose="020B0503020204020204" pitchFamily="34" charset="-122"/>
              </a:rPr>
              <a:t>人参赛，其中包括台湾地区</a:t>
            </a:r>
            <a:r>
              <a:rPr lang="en-US" altLang="zh-CN" sz="1200" kern="0" dirty="0">
                <a:solidFill>
                  <a:sysClr val="windowText" lastClr="000000"/>
                </a:solidFill>
                <a:latin typeface="微软雅黑" panose="020B0503020204020204" pitchFamily="34" charset="-122"/>
                <a:ea typeface="微软雅黑" panose="020B0503020204020204" pitchFamily="34" charset="-122"/>
              </a:rPr>
              <a:t>252</a:t>
            </a:r>
            <a:r>
              <a:rPr lang="zh-CN" altLang="zh-CN" sz="1200" kern="0" dirty="0">
                <a:solidFill>
                  <a:sysClr val="windowText" lastClr="000000"/>
                </a:solidFill>
                <a:latin typeface="微软雅黑" panose="020B0503020204020204" pitchFamily="34" charset="-122"/>
                <a:ea typeface="微软雅黑" panose="020B0503020204020204" pitchFamily="34" charset="-122"/>
              </a:rPr>
              <a:t>支队伍，</a:t>
            </a:r>
            <a:r>
              <a:rPr lang="en-US" altLang="zh-CN" sz="1200" kern="0" dirty="0">
                <a:solidFill>
                  <a:sysClr val="windowText" lastClr="000000"/>
                </a:solidFill>
                <a:latin typeface="微软雅黑" panose="020B0503020204020204" pitchFamily="34" charset="-122"/>
                <a:ea typeface="微软雅黑" panose="020B0503020204020204" pitchFamily="34" charset="-122"/>
              </a:rPr>
              <a:t>589</a:t>
            </a:r>
            <a:r>
              <a:rPr lang="zh-CN" altLang="zh-CN" sz="1200" kern="0" dirty="0">
                <a:solidFill>
                  <a:sysClr val="windowText" lastClr="000000"/>
                </a:solidFill>
                <a:latin typeface="微软雅黑" panose="020B0503020204020204" pitchFamily="34" charset="-122"/>
                <a:ea typeface="微软雅黑" panose="020B0503020204020204" pitchFamily="34" charset="-122"/>
              </a:rPr>
              <a:t>名学生。</a:t>
            </a:r>
            <a:endParaRPr lang="en-US" altLang="zh-CN" sz="1200" kern="0" dirty="0">
              <a:solidFill>
                <a:sysClr val="windowText" lastClr="00000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5" y="987574"/>
            <a:ext cx="2203199" cy="1652400"/>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284736" y="991756"/>
            <a:ext cx="2478356" cy="1652002"/>
          </a:xfrm>
          <a:prstGeom prst="rect">
            <a:avLst/>
          </a:prstGeom>
          <a:noFill/>
          <a:ln w="9525">
            <a:noFill/>
            <a:miter lim="800000"/>
            <a:headEnd/>
            <a:tailEnd/>
          </a:ln>
          <a:effectLst/>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987574"/>
            <a:ext cx="2476800" cy="1651200"/>
          </a:xfrm>
          <a:prstGeom prst="rect">
            <a:avLst/>
          </a:prstGeom>
        </p:spPr>
      </p:pic>
      <p:sp>
        <p:nvSpPr>
          <p:cNvPr id="2" name="TextBox 1"/>
          <p:cNvSpPr txBox="1"/>
          <p:nvPr/>
        </p:nvSpPr>
        <p:spPr>
          <a:xfrm>
            <a:off x="6228185" y="2643758"/>
            <a:ext cx="2167476"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     香港冠军之旅</a:t>
            </a:r>
          </a:p>
        </p:txBody>
      </p:sp>
      <p:sp>
        <p:nvSpPr>
          <p:cNvPr id="9" name="TextBox 8"/>
          <p:cNvSpPr txBox="1"/>
          <p:nvPr/>
        </p:nvSpPr>
        <p:spPr>
          <a:xfrm>
            <a:off x="3257196" y="2614141"/>
            <a:ext cx="2322916" cy="461665"/>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     中国职业教育国际合作峰会暨总决赛颁奖典礼</a:t>
            </a:r>
          </a:p>
        </p:txBody>
      </p:sp>
      <p:sp>
        <p:nvSpPr>
          <p:cNvPr id="10" name="TextBox 9"/>
          <p:cNvSpPr txBox="1"/>
          <p:nvPr/>
        </p:nvSpPr>
        <p:spPr>
          <a:xfrm>
            <a:off x="550198" y="2643758"/>
            <a:ext cx="2167476" cy="276999"/>
          </a:xfrm>
          <a:prstGeom prst="rect">
            <a:avLst/>
          </a:prstGeom>
          <a:noFill/>
        </p:spPr>
        <p:txBody>
          <a:bodyPr wrap="square" rtlCol="0">
            <a:spAutoFit/>
          </a:bodyPr>
          <a:lstStyle/>
          <a:p>
            <a:pPr algn="ctr"/>
            <a:r>
              <a:rPr lang="zh-CN" altLang="en-US" sz="1200" dirty="0" smtClean="0">
                <a:latin typeface="微软雅黑" panose="020B0503020204020204" pitchFamily="34" charset="-122"/>
                <a:ea typeface="微软雅黑" panose="020B0503020204020204" pitchFamily="34" charset="-122"/>
              </a:rPr>
              <a:t> 选拔赛颁奖典礼    </a:t>
            </a:r>
          </a:p>
        </p:txBody>
      </p:sp>
      <p:grpSp>
        <p:nvGrpSpPr>
          <p:cNvPr id="8" name="组合 7"/>
          <p:cNvGrpSpPr/>
          <p:nvPr/>
        </p:nvGrpSpPr>
        <p:grpSpPr>
          <a:xfrm>
            <a:off x="159385" y="129540"/>
            <a:ext cx="5853430" cy="499110"/>
            <a:chOff x="251" y="204"/>
            <a:chExt cx="9218" cy="786"/>
          </a:xfrm>
        </p:grpSpPr>
        <p:sp>
          <p:nvSpPr>
            <p:cNvPr id="14" name="文本框 18"/>
            <p:cNvSpPr txBox="1"/>
            <p:nvPr/>
          </p:nvSpPr>
          <p:spPr>
            <a:xfrm flipH="1">
              <a:off x="251" y="204"/>
              <a:ext cx="9218"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5"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13" name="矩形 12"/>
          <p:cNvSpPr/>
          <p:nvPr/>
        </p:nvSpPr>
        <p:spPr>
          <a:xfrm>
            <a:off x="526703" y="-15575"/>
            <a:ext cx="5506720" cy="645160"/>
          </a:xfrm>
          <a:prstGeom prst="rect">
            <a:avLst/>
          </a:prstGeom>
        </p:spPr>
        <p:txBody>
          <a:bodyPr wrap="none">
            <a:spAutoFit/>
          </a:bodyPr>
          <a:lstStyle/>
          <a:p>
            <a:pPr lvl="0" algn="l" fontAlgn="auto">
              <a:lnSpc>
                <a:spcPct val="150000"/>
              </a:lnSpc>
              <a:spcBef>
                <a:spcPts val="0"/>
              </a:spcBef>
              <a:spcAft>
                <a:spcPts val="0"/>
              </a:spcAft>
              <a:defRPr/>
            </a:pP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2015</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全国金融与证券投资模拟实训大赛</a:t>
            </a:r>
            <a:endPar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9"/>
          <p:cNvSpPr txBox="1"/>
          <p:nvPr/>
        </p:nvSpPr>
        <p:spPr>
          <a:xfrm>
            <a:off x="810860" y="2219485"/>
            <a:ext cx="3825101" cy="315269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1</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、进入大赛（竞赛分类</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可进入的竞赛）</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2</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、银证转账（交易中心</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银证转账）</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3</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、分析交易（行情中心</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交易中心）</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     </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*实时数据</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4</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、查看投组分析</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排行榜（投组分析</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排行榜）</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     *</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日结数据</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a:p>
            <a:pPr>
              <a:lnSpc>
                <a:spcPct val="150000"/>
              </a:lnSpc>
              <a:spcBef>
                <a:spcPts val="40"/>
              </a:spcBef>
            </a:pP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5</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、数据导出（投组分析</a:t>
            </a:r>
            <a:r>
              <a:rPr lang="en-US" altLang="zh-CN" sz="1200" kern="0" dirty="0">
                <a:solidFill>
                  <a:sysClr val="windowText" lastClr="000000"/>
                </a:solidFill>
                <a:latin typeface="微软雅黑" panose="020B0503020204020204" pitchFamily="34" charset="-122"/>
                <a:ea typeface="微软雅黑" panose="020B0503020204020204" pitchFamily="34" charset="-122"/>
                <a:cs typeface="+mn-cs"/>
              </a:rPr>
              <a:t>-</a:t>
            </a:r>
            <a:r>
              <a:rPr lang="zh-CN" altLang="en-US" sz="1200" kern="0" dirty="0">
                <a:solidFill>
                  <a:sysClr val="windowText" lastClr="000000"/>
                </a:solidFill>
                <a:latin typeface="微软雅黑" panose="020B0503020204020204" pitchFamily="34" charset="-122"/>
                <a:ea typeface="微软雅黑" panose="020B0503020204020204" pitchFamily="34" charset="-122"/>
                <a:cs typeface="+mn-cs"/>
              </a:rPr>
              <a:t>数据导出）</a:t>
            </a:r>
            <a:endParaRPr lang="en-US" altLang="zh-CN" sz="1200" kern="0" dirty="0">
              <a:solidFill>
                <a:sysClr val="windowText" lastClr="000000"/>
              </a:solidFill>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1786656" y="1048319"/>
            <a:ext cx="659335" cy="659335"/>
            <a:chOff x="9372867" y="1446337"/>
            <a:chExt cx="659335" cy="659335"/>
          </a:xfrm>
        </p:grpSpPr>
        <p:sp>
          <p:nvSpPr>
            <p:cNvPr id="8" name="Freeform 217"/>
            <p:cNvSpPr>
              <a:spLocks noEditPoints="1"/>
            </p:cNvSpPr>
            <p:nvPr/>
          </p:nvSpPr>
          <p:spPr bwMode="auto">
            <a:xfrm>
              <a:off x="9480975" y="1576906"/>
              <a:ext cx="423189" cy="435758"/>
            </a:xfrm>
            <a:custGeom>
              <a:avLst/>
              <a:gdLst>
                <a:gd name="T0" fmla="*/ 26 w 43"/>
                <a:gd name="T1" fmla="*/ 29 h 44"/>
                <a:gd name="T2" fmla="*/ 41 w 43"/>
                <a:gd name="T3" fmla="*/ 3 h 44"/>
                <a:gd name="T4" fmla="*/ 41 w 43"/>
                <a:gd name="T5" fmla="*/ 2 h 44"/>
                <a:gd name="T6" fmla="*/ 40 w 43"/>
                <a:gd name="T7" fmla="*/ 2 h 44"/>
                <a:gd name="T8" fmla="*/ 15 w 43"/>
                <a:gd name="T9" fmla="*/ 17 h 44"/>
                <a:gd name="T10" fmla="*/ 1 w 43"/>
                <a:gd name="T11" fmla="*/ 29 h 44"/>
                <a:gd name="T12" fmla="*/ 3 w 43"/>
                <a:gd name="T13" fmla="*/ 31 h 44"/>
                <a:gd name="T14" fmla="*/ 8 w 43"/>
                <a:gd name="T15" fmla="*/ 30 h 44"/>
                <a:gd name="T16" fmla="*/ 14 w 43"/>
                <a:gd name="T17" fmla="*/ 36 h 44"/>
                <a:gd name="T18" fmla="*/ 13 w 43"/>
                <a:gd name="T19" fmla="*/ 41 h 44"/>
                <a:gd name="T20" fmla="*/ 15 w 43"/>
                <a:gd name="T21" fmla="*/ 43 h 44"/>
                <a:gd name="T22" fmla="*/ 26 w 43"/>
                <a:gd name="T23" fmla="*/ 29 h 44"/>
                <a:gd name="T24" fmla="*/ 29 w 43"/>
                <a:gd name="T25" fmla="*/ 15 h 44"/>
                <a:gd name="T26" fmla="*/ 29 w 43"/>
                <a:gd name="T27" fmla="*/ 10 h 44"/>
                <a:gd name="T28" fmla="*/ 34 w 43"/>
                <a:gd name="T29" fmla="*/ 10 h 44"/>
                <a:gd name="T30" fmla="*/ 34 w 43"/>
                <a:gd name="T31" fmla="*/ 15 h 44"/>
                <a:gd name="T32" fmla="*/ 29 w 43"/>
                <a:gd name="T33"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4">
                  <a:moveTo>
                    <a:pt x="26" y="29"/>
                  </a:moveTo>
                  <a:cubicBezTo>
                    <a:pt x="26" y="29"/>
                    <a:pt x="43" y="17"/>
                    <a:pt x="41" y="3"/>
                  </a:cubicBezTo>
                  <a:cubicBezTo>
                    <a:pt x="41" y="3"/>
                    <a:pt x="41" y="3"/>
                    <a:pt x="41" y="2"/>
                  </a:cubicBezTo>
                  <a:cubicBezTo>
                    <a:pt x="41" y="2"/>
                    <a:pt x="41" y="2"/>
                    <a:pt x="40" y="2"/>
                  </a:cubicBezTo>
                  <a:cubicBezTo>
                    <a:pt x="27" y="0"/>
                    <a:pt x="15" y="17"/>
                    <a:pt x="15" y="17"/>
                  </a:cubicBezTo>
                  <a:cubicBezTo>
                    <a:pt x="5" y="16"/>
                    <a:pt x="6" y="18"/>
                    <a:pt x="1" y="29"/>
                  </a:cubicBezTo>
                  <a:cubicBezTo>
                    <a:pt x="0" y="31"/>
                    <a:pt x="2" y="32"/>
                    <a:pt x="3" y="31"/>
                  </a:cubicBezTo>
                  <a:cubicBezTo>
                    <a:pt x="5" y="31"/>
                    <a:pt x="8" y="30"/>
                    <a:pt x="8" y="30"/>
                  </a:cubicBezTo>
                  <a:cubicBezTo>
                    <a:pt x="14" y="36"/>
                    <a:pt x="14" y="36"/>
                    <a:pt x="14" y="36"/>
                  </a:cubicBezTo>
                  <a:cubicBezTo>
                    <a:pt x="14" y="36"/>
                    <a:pt x="13" y="39"/>
                    <a:pt x="13" y="41"/>
                  </a:cubicBezTo>
                  <a:cubicBezTo>
                    <a:pt x="12" y="42"/>
                    <a:pt x="13" y="44"/>
                    <a:pt x="15" y="43"/>
                  </a:cubicBezTo>
                  <a:cubicBezTo>
                    <a:pt x="26" y="38"/>
                    <a:pt x="28" y="39"/>
                    <a:pt x="26" y="29"/>
                  </a:cubicBezTo>
                  <a:close/>
                  <a:moveTo>
                    <a:pt x="29" y="15"/>
                  </a:moveTo>
                  <a:cubicBezTo>
                    <a:pt x="27" y="13"/>
                    <a:pt x="27" y="11"/>
                    <a:pt x="29" y="10"/>
                  </a:cubicBezTo>
                  <a:cubicBezTo>
                    <a:pt x="30" y="8"/>
                    <a:pt x="32" y="8"/>
                    <a:pt x="34" y="10"/>
                  </a:cubicBezTo>
                  <a:cubicBezTo>
                    <a:pt x="35" y="11"/>
                    <a:pt x="35" y="13"/>
                    <a:pt x="34" y="15"/>
                  </a:cubicBezTo>
                  <a:cubicBezTo>
                    <a:pt x="32" y="16"/>
                    <a:pt x="30" y="16"/>
                    <a:pt x="29" y="15"/>
                  </a:cubicBezTo>
                  <a:close/>
                </a:path>
              </a:pathLst>
            </a:custGeom>
            <a:extLst>
              <a:ext uri="{91240B29-F687-4F45-9708-019B960494DF}">
                <a14:hiddenLine xmlns:a14="http://schemas.microsoft.com/office/drawing/2010/main" w="9525">
                  <a:solidFill>
                    <a:srgbClr val="000000"/>
                  </a:solidFill>
                  <a:round/>
                </a14:hiddenLine>
              </a:ext>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t" anchorCtr="0" compatLnSpc="1"/>
            <a:lstStyle/>
            <a:p>
              <a:endParaRPr lang="id-ID" dirty="0">
                <a:solidFill>
                  <a:schemeClr val="bg1"/>
                </a:solidFill>
                <a:latin typeface="+mn-ea"/>
              </a:endParaRPr>
            </a:p>
          </p:txBody>
        </p:sp>
        <p:sp>
          <p:nvSpPr>
            <p:cNvPr id="9" name="椭圆 8"/>
            <p:cNvSpPr/>
            <p:nvPr/>
          </p:nvSpPr>
          <p:spPr>
            <a:xfrm>
              <a:off x="9372867" y="1446337"/>
              <a:ext cx="659335" cy="65933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 Placeholder 4"/>
          <p:cNvSpPr txBox="1"/>
          <p:nvPr/>
        </p:nvSpPr>
        <p:spPr>
          <a:xfrm>
            <a:off x="827584" y="1658024"/>
            <a:ext cx="2505456" cy="553686"/>
          </a:xfrm>
          <a:prstGeom prst="rect">
            <a:avLst/>
          </a:prstGeom>
        </p:spPr>
        <p:txBody>
          <a:bodyPr anchor="ctr">
            <a:noAutofit/>
          </a:bodyPr>
          <a:lstStyle>
            <a:lvl1pPr marL="0" indent="0" algn="l" defTabSz="685800" rtl="0" eaLnBrk="1" latinLnBrk="0" hangingPunct="1">
              <a:lnSpc>
                <a:spcPct val="90000"/>
              </a:lnSpc>
              <a:spcBef>
                <a:spcPts val="0"/>
              </a:spcBef>
              <a:buFont typeface="Arial" panose="020B0604020202020204" pitchFamily="34" charset="0"/>
              <a:buNone/>
              <a:defRPr sz="1400" b="1" kern="1200">
                <a:solidFill>
                  <a:schemeClr val="accent1"/>
                </a:solidFill>
                <a:latin typeface="+mj-lt"/>
                <a:ea typeface="+mn-ea"/>
                <a:cs typeface="+mn-cs"/>
              </a:defRPr>
            </a:lvl1pPr>
            <a:lvl2pPr marL="0" indent="0" algn="l" defTabSz="685800" rtl="0" eaLnBrk="1" latinLnBrk="0" hangingPunct="1">
              <a:lnSpc>
                <a:spcPct val="90000"/>
              </a:lnSpc>
              <a:spcBef>
                <a:spcPts val="0"/>
              </a:spcBef>
              <a:buFont typeface="Arial" panose="020B0604020202020204" pitchFamily="34" charset="0"/>
              <a:buNone/>
              <a:defRPr sz="1100" kern="1200">
                <a:solidFill>
                  <a:schemeClr val="tx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zh-CN" altLang="en-US" sz="2800" spc="300" dirty="0">
                <a:solidFill>
                  <a:schemeClr val="tx1"/>
                </a:solidFill>
                <a:latin typeface="微软雅黑" panose="020B0503020204020204" pitchFamily="34" charset="-122"/>
                <a:ea typeface="微软雅黑" panose="020B0503020204020204" pitchFamily="34" charset="-122"/>
              </a:rPr>
              <a:t>竞赛端</a:t>
            </a:r>
            <a:endParaRPr lang="en-US" sz="2800" spc="300" dirty="0">
              <a:solidFill>
                <a:schemeClr val="tx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2"/>
          <a:stretch>
            <a:fillRect/>
          </a:stretch>
        </p:blipFill>
        <p:spPr>
          <a:xfrm>
            <a:off x="4644008" y="1949849"/>
            <a:ext cx="4318896" cy="2614147"/>
          </a:xfrm>
          <a:prstGeom prst="rect">
            <a:avLst/>
          </a:prstGeom>
          <a:ln>
            <a:solidFill>
              <a:srgbClr val="1074BB"/>
            </a:solidFill>
          </a:ln>
        </p:spPr>
      </p:pic>
      <p:grpSp>
        <p:nvGrpSpPr>
          <p:cNvPr id="5" name="组合 4"/>
          <p:cNvGrpSpPr/>
          <p:nvPr/>
        </p:nvGrpSpPr>
        <p:grpSpPr>
          <a:xfrm>
            <a:off x="159385" y="129540"/>
            <a:ext cx="3517265" cy="499745"/>
            <a:chOff x="251" y="204"/>
            <a:chExt cx="5539" cy="787"/>
          </a:xfrm>
        </p:grpSpPr>
        <p:sp>
          <p:nvSpPr>
            <p:cNvPr id="3" name="文本框 18"/>
            <p:cNvSpPr txBox="1"/>
            <p:nvPr/>
          </p:nvSpPr>
          <p:spPr>
            <a:xfrm flipH="1">
              <a:off x="251" y="204"/>
              <a:ext cx="5539"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4"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13" name="矩形 12"/>
          <p:cNvSpPr/>
          <p:nvPr/>
        </p:nvSpPr>
        <p:spPr>
          <a:xfrm>
            <a:off x="526703" y="-15575"/>
            <a:ext cx="2926080" cy="645160"/>
          </a:xfrm>
          <a:prstGeom prst="rect">
            <a:avLst/>
          </a:prstGeom>
        </p:spPr>
        <p:txBody>
          <a:bodyPr wrap="none">
            <a:spAutoFit/>
          </a:bodyPr>
          <a:lstStyle/>
          <a:p>
            <a:pPr lvl="0" algn="l" fontAlgn="auto">
              <a:lnSpc>
                <a:spcPct val="150000"/>
              </a:lnSpc>
              <a:spcBef>
                <a:spcPts val="0"/>
              </a:spcBef>
              <a:spcAft>
                <a:spcPts val="0"/>
              </a:spcAft>
              <a:defRPr/>
            </a:pP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虚拟交易所操作步骤</a:t>
            </a:r>
            <a:endPar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图片 8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5986" y="1337003"/>
            <a:ext cx="702078" cy="702078"/>
          </a:xfrm>
          <a:prstGeom prst="rect">
            <a:avLst/>
          </a:prstGeom>
        </p:spPr>
      </p:pic>
      <p:pic>
        <p:nvPicPr>
          <p:cNvPr id="85" name="图片 8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7088" y="1337003"/>
            <a:ext cx="729438" cy="729438"/>
          </a:xfrm>
          <a:prstGeom prst="rect">
            <a:avLst/>
          </a:prstGeom>
        </p:spPr>
      </p:pic>
      <p:pic>
        <p:nvPicPr>
          <p:cNvPr id="86" name="图片 8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0573" y="1254184"/>
            <a:ext cx="788436" cy="788436"/>
          </a:xfrm>
          <a:prstGeom prst="rect">
            <a:avLst/>
          </a:prstGeom>
        </p:spPr>
      </p:pic>
      <p:sp>
        <p:nvSpPr>
          <p:cNvPr id="87" name="矩形 1"/>
          <p:cNvSpPr>
            <a:spLocks noChangeArrowheads="1"/>
          </p:cNvSpPr>
          <p:nvPr/>
        </p:nvSpPr>
        <p:spPr bwMode="auto">
          <a:xfrm>
            <a:off x="4567887" y="2417709"/>
            <a:ext cx="3618402" cy="236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1600" b="1" dirty="0" smtClean="0">
                <a:latin typeface="微软雅黑" panose="020B0503020204020204" pitchFamily="34" charset="-122"/>
                <a:ea typeface="微软雅黑" panose="020B0503020204020204" pitchFamily="34" charset="-122"/>
                <a:sym typeface="宋体" panose="02010600030101010101" pitchFamily="2" charset="-122"/>
              </a:rPr>
              <a:t>大赛组委会联系</a:t>
            </a:r>
            <a:r>
              <a:rPr lang="zh-CN" altLang="en-US" sz="1600" b="1" dirty="0">
                <a:latin typeface="微软雅黑" panose="020B0503020204020204" pitchFamily="34" charset="-122"/>
                <a:ea typeface="微软雅黑" panose="020B0503020204020204" pitchFamily="34" charset="-122"/>
                <a:sym typeface="宋体" panose="02010600030101010101" pitchFamily="2" charset="-122"/>
              </a:rPr>
              <a:t>方式</a:t>
            </a:r>
            <a:endParaRPr lang="en-US" altLang="zh-CN" sz="1600" b="1" dirty="0">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endParaRPr lang="en-US" altLang="zh-CN" sz="1400" b="1" dirty="0" smtClean="0">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客</a:t>
            </a:r>
            <a:r>
              <a:rPr lang="zh-CN" altLang="en-US" sz="1200" b="1" dirty="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服</a:t>
            </a: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sym typeface="宋体" panose="02010600030101010101" pitchFamily="2" charset="-122"/>
              </a:rPr>
              <a:t>电话 </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pitchFamily="34" charset="0"/>
              </a:rPr>
              <a:t>: </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400-609-6665</a:t>
            </a:r>
          </a:p>
          <a:p>
            <a:pPr>
              <a:lnSpc>
                <a:spcPct val="15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大赛微信：搜索公众号</a:t>
            </a:r>
            <a:r>
              <a:rPr lang="zh-CN" altLang="zh-CN" sz="1200" b="1" dirty="0" smtClean="0">
                <a:latin typeface="微软雅黑" panose="020B0503020204020204" pitchFamily="34" charset="-122"/>
                <a:ea typeface="微软雅黑" panose="020B0503020204020204" pitchFamily="34" charset="-122"/>
                <a:cs typeface="微软雅黑" panose="020B0503020204020204" pitchFamily="34" charset="-122"/>
              </a:rPr>
              <a:t>“国泰安金融”</a:t>
            </a:r>
            <a:endParaRPr lang="en-US" altLang="zh-CN" sz="1200"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大赛</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QQ</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学生交流群</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rPr>
              <a:t>690042829</a:t>
            </a:r>
          </a:p>
          <a:p>
            <a:pPr>
              <a:lnSpc>
                <a:spcPct val="150000"/>
              </a:lnSpc>
            </a:pPr>
            <a:r>
              <a:rPr lang="zh-CN" altLang="zh-CN" sz="1200" b="1" dirty="0" smtClean="0">
                <a:latin typeface="微软雅黑" panose="020B0503020204020204" pitchFamily="34" charset="-122"/>
                <a:ea typeface="微软雅黑" panose="020B0503020204020204" pitchFamily="34" charset="-122"/>
                <a:cs typeface="微软雅黑" panose="020B0503020204020204" pitchFamily="34" charset="-122"/>
              </a:rPr>
              <a:t>大赛</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QQ</a:t>
            </a: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老师交流群</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678120609</a:t>
            </a:r>
            <a:endParaRPr lang="zh-CN" altLang="zh-CN" sz="1400" dirty="0">
              <a:latin typeface="+mn-ea"/>
            </a:endParaRPr>
          </a:p>
          <a:p>
            <a:pPr>
              <a:lnSpc>
                <a:spcPct val="150000"/>
              </a:lnSpc>
            </a:pPr>
            <a:endParaRPr lang="en-US" altLang="zh-CN" sz="1400" dirty="0" smtClean="0"/>
          </a:p>
          <a:p>
            <a:endParaRPr lang="en-US" altLang="zh-CN" sz="1100" dirty="0">
              <a:latin typeface="微软雅黑" panose="020B0503020204020204" pitchFamily="34" charset="-122"/>
              <a:ea typeface="微软雅黑" panose="020B0503020204020204" pitchFamily="34" charset="-122"/>
            </a:endParaRPr>
          </a:p>
        </p:txBody>
      </p:sp>
      <p:sp>
        <p:nvSpPr>
          <p:cNvPr id="88" name="Freeform 6"/>
          <p:cNvSpPr>
            <a:spLocks noEditPoints="1"/>
          </p:cNvSpPr>
          <p:nvPr/>
        </p:nvSpPr>
        <p:spPr bwMode="auto">
          <a:xfrm>
            <a:off x="1256509" y="2967270"/>
            <a:ext cx="1594277" cy="1586231"/>
          </a:xfrm>
          <a:custGeom>
            <a:avLst/>
            <a:gdLst/>
            <a:ahLst/>
            <a:cxnLst>
              <a:cxn ang="0">
                <a:pos x="1635" y="930"/>
              </a:cxn>
              <a:cxn ang="0">
                <a:pos x="1267" y="1138"/>
              </a:cxn>
              <a:cxn ang="0">
                <a:pos x="1006" y="1466"/>
              </a:cxn>
              <a:cxn ang="0">
                <a:pos x="888" y="1880"/>
              </a:cxn>
              <a:cxn ang="0">
                <a:pos x="940" y="2318"/>
              </a:cxn>
              <a:cxn ang="0">
                <a:pos x="1148" y="2686"/>
              </a:cxn>
              <a:cxn ang="0">
                <a:pos x="1477" y="2947"/>
              </a:cxn>
              <a:cxn ang="0">
                <a:pos x="1891" y="3065"/>
              </a:cxn>
              <a:cxn ang="0">
                <a:pos x="2328" y="3013"/>
              </a:cxn>
              <a:cxn ang="0">
                <a:pos x="2697" y="2804"/>
              </a:cxn>
              <a:cxn ang="0">
                <a:pos x="2958" y="2476"/>
              </a:cxn>
              <a:cxn ang="0">
                <a:pos x="3076" y="2061"/>
              </a:cxn>
              <a:cxn ang="0">
                <a:pos x="3024" y="1624"/>
              </a:cxn>
              <a:cxn ang="0">
                <a:pos x="2815" y="1257"/>
              </a:cxn>
              <a:cxn ang="0">
                <a:pos x="2487" y="996"/>
              </a:cxn>
              <a:cxn ang="0">
                <a:pos x="2072" y="878"/>
              </a:cxn>
              <a:cxn ang="0">
                <a:pos x="2246" y="17"/>
              </a:cxn>
              <a:cxn ang="0">
                <a:pos x="2439" y="506"/>
              </a:cxn>
              <a:cxn ang="0">
                <a:pos x="2757" y="644"/>
              </a:cxn>
              <a:cxn ang="0">
                <a:pos x="3177" y="402"/>
              </a:cxn>
              <a:cxn ang="0">
                <a:pos x="3508" y="720"/>
              </a:cxn>
              <a:cxn ang="0">
                <a:pos x="3274" y="1134"/>
              </a:cxn>
              <a:cxn ang="0">
                <a:pos x="3397" y="1362"/>
              </a:cxn>
              <a:cxn ang="0">
                <a:pos x="3777" y="1449"/>
              </a:cxn>
              <a:cxn ang="0">
                <a:pos x="3962" y="1889"/>
              </a:cxn>
              <a:cxn ang="0">
                <a:pos x="3523" y="2113"/>
              </a:cxn>
              <a:cxn ang="0">
                <a:pos x="3478" y="2369"/>
              </a:cxn>
              <a:cxn ang="0">
                <a:pos x="3613" y="2656"/>
              </a:cxn>
              <a:cxn ang="0">
                <a:pos x="3624" y="3096"/>
              </a:cxn>
              <a:cxn ang="0">
                <a:pos x="3177" y="3130"/>
              </a:cxn>
              <a:cxn ang="0">
                <a:pos x="2922" y="3214"/>
              </a:cxn>
              <a:cxn ang="0">
                <a:pos x="2801" y="3551"/>
              </a:cxn>
              <a:cxn ang="0">
                <a:pos x="2577" y="3878"/>
              </a:cxn>
              <a:cxn ang="0">
                <a:pos x="2176" y="3668"/>
              </a:cxn>
              <a:cxn ang="0">
                <a:pos x="1913" y="3532"/>
              </a:cxn>
              <a:cxn ang="0">
                <a:pos x="1601" y="3712"/>
              </a:cxn>
              <a:cxn ang="0">
                <a:pos x="1221" y="3820"/>
              </a:cxn>
              <a:cxn ang="0">
                <a:pos x="1026" y="3474"/>
              </a:cxn>
              <a:cxn ang="0">
                <a:pos x="972" y="3163"/>
              </a:cxn>
              <a:cxn ang="0">
                <a:pos x="685" y="3024"/>
              </a:cxn>
              <a:cxn ang="0">
                <a:pos x="244" y="2952"/>
              </a:cxn>
              <a:cxn ang="0">
                <a:pos x="292" y="2514"/>
              </a:cxn>
              <a:cxn ang="0">
                <a:pos x="443" y="2188"/>
              </a:cxn>
              <a:cxn ang="0">
                <a:pos x="320" y="1949"/>
              </a:cxn>
              <a:cxn ang="0">
                <a:pos x="29" y="1611"/>
              </a:cxn>
              <a:cxn ang="0">
                <a:pos x="347" y="1307"/>
              </a:cxn>
              <a:cxn ang="0">
                <a:pos x="644" y="1198"/>
              </a:cxn>
              <a:cxn ang="0">
                <a:pos x="793" y="985"/>
              </a:cxn>
              <a:cxn ang="0">
                <a:pos x="629" y="529"/>
              </a:cxn>
              <a:cxn ang="0">
                <a:pos x="999" y="260"/>
              </a:cxn>
              <a:cxn ang="0">
                <a:pos x="1382" y="556"/>
              </a:cxn>
              <a:cxn ang="0">
                <a:pos x="1712" y="458"/>
              </a:cxn>
              <a:cxn ang="0">
                <a:pos x="1972" y="0"/>
              </a:cxn>
            </a:cxnLst>
            <a:rect l="0" t="0" r="r" b="b"/>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tx1">
              <a:lumMod val="85000"/>
              <a:lumOff val="15000"/>
            </a:schemeClr>
          </a:solidFill>
          <a:ln w="0">
            <a:noFill/>
            <a:prstDash val="solid"/>
            <a:round/>
          </a:ln>
          <a:scene3d>
            <a:camera prst="perspectiveRight"/>
            <a:lightRig rig="threePt" dir="t"/>
          </a:scene3d>
          <a:sp3d extrusionH="203200"/>
        </p:spPr>
        <p:txBody>
          <a:bodyPr vert="horz" wrap="square" lIns="68580" tIns="34290" rIns="68580" bIns="34290" numCol="1" anchor="t" anchorCtr="0" compatLnSpc="1"/>
          <a:lstStyle/>
          <a:p>
            <a:endParaRPr lang="en-US">
              <a:solidFill>
                <a:prstClr val="black"/>
              </a:solidFill>
            </a:endParaRPr>
          </a:p>
        </p:txBody>
      </p:sp>
      <p:sp>
        <p:nvSpPr>
          <p:cNvPr id="89" name="Freeform 6"/>
          <p:cNvSpPr>
            <a:spLocks noEditPoints="1"/>
          </p:cNvSpPr>
          <p:nvPr/>
        </p:nvSpPr>
        <p:spPr bwMode="auto">
          <a:xfrm>
            <a:off x="2586472" y="2432817"/>
            <a:ext cx="1377537" cy="1370585"/>
          </a:xfrm>
          <a:custGeom>
            <a:avLst/>
            <a:gdLst/>
            <a:ahLst/>
            <a:cxnLst>
              <a:cxn ang="0">
                <a:pos x="1635" y="930"/>
              </a:cxn>
              <a:cxn ang="0">
                <a:pos x="1267" y="1138"/>
              </a:cxn>
              <a:cxn ang="0">
                <a:pos x="1006" y="1466"/>
              </a:cxn>
              <a:cxn ang="0">
                <a:pos x="888" y="1880"/>
              </a:cxn>
              <a:cxn ang="0">
                <a:pos x="940" y="2318"/>
              </a:cxn>
              <a:cxn ang="0">
                <a:pos x="1148" y="2686"/>
              </a:cxn>
              <a:cxn ang="0">
                <a:pos x="1477" y="2947"/>
              </a:cxn>
              <a:cxn ang="0">
                <a:pos x="1891" y="3065"/>
              </a:cxn>
              <a:cxn ang="0">
                <a:pos x="2328" y="3013"/>
              </a:cxn>
              <a:cxn ang="0">
                <a:pos x="2697" y="2804"/>
              </a:cxn>
              <a:cxn ang="0">
                <a:pos x="2958" y="2476"/>
              </a:cxn>
              <a:cxn ang="0">
                <a:pos x="3076" y="2061"/>
              </a:cxn>
              <a:cxn ang="0">
                <a:pos x="3024" y="1624"/>
              </a:cxn>
              <a:cxn ang="0">
                <a:pos x="2815" y="1257"/>
              </a:cxn>
              <a:cxn ang="0">
                <a:pos x="2487" y="996"/>
              </a:cxn>
              <a:cxn ang="0">
                <a:pos x="2072" y="878"/>
              </a:cxn>
              <a:cxn ang="0">
                <a:pos x="2246" y="17"/>
              </a:cxn>
              <a:cxn ang="0">
                <a:pos x="2439" y="506"/>
              </a:cxn>
              <a:cxn ang="0">
                <a:pos x="2757" y="644"/>
              </a:cxn>
              <a:cxn ang="0">
                <a:pos x="3177" y="402"/>
              </a:cxn>
              <a:cxn ang="0">
                <a:pos x="3508" y="720"/>
              </a:cxn>
              <a:cxn ang="0">
                <a:pos x="3274" y="1134"/>
              </a:cxn>
              <a:cxn ang="0">
                <a:pos x="3397" y="1362"/>
              </a:cxn>
              <a:cxn ang="0">
                <a:pos x="3777" y="1449"/>
              </a:cxn>
              <a:cxn ang="0">
                <a:pos x="3962" y="1889"/>
              </a:cxn>
              <a:cxn ang="0">
                <a:pos x="3523" y="2113"/>
              </a:cxn>
              <a:cxn ang="0">
                <a:pos x="3478" y="2369"/>
              </a:cxn>
              <a:cxn ang="0">
                <a:pos x="3613" y="2656"/>
              </a:cxn>
              <a:cxn ang="0">
                <a:pos x="3624" y="3096"/>
              </a:cxn>
              <a:cxn ang="0">
                <a:pos x="3177" y="3130"/>
              </a:cxn>
              <a:cxn ang="0">
                <a:pos x="2922" y="3214"/>
              </a:cxn>
              <a:cxn ang="0">
                <a:pos x="2801" y="3551"/>
              </a:cxn>
              <a:cxn ang="0">
                <a:pos x="2577" y="3878"/>
              </a:cxn>
              <a:cxn ang="0">
                <a:pos x="2176" y="3668"/>
              </a:cxn>
              <a:cxn ang="0">
                <a:pos x="1913" y="3532"/>
              </a:cxn>
              <a:cxn ang="0">
                <a:pos x="1601" y="3712"/>
              </a:cxn>
              <a:cxn ang="0">
                <a:pos x="1221" y="3820"/>
              </a:cxn>
              <a:cxn ang="0">
                <a:pos x="1026" y="3474"/>
              </a:cxn>
              <a:cxn ang="0">
                <a:pos x="972" y="3163"/>
              </a:cxn>
              <a:cxn ang="0">
                <a:pos x="685" y="3024"/>
              </a:cxn>
              <a:cxn ang="0">
                <a:pos x="244" y="2952"/>
              </a:cxn>
              <a:cxn ang="0">
                <a:pos x="292" y="2514"/>
              </a:cxn>
              <a:cxn ang="0">
                <a:pos x="443" y="2188"/>
              </a:cxn>
              <a:cxn ang="0">
                <a:pos x="320" y="1949"/>
              </a:cxn>
              <a:cxn ang="0">
                <a:pos x="29" y="1611"/>
              </a:cxn>
              <a:cxn ang="0">
                <a:pos x="347" y="1307"/>
              </a:cxn>
              <a:cxn ang="0">
                <a:pos x="644" y="1198"/>
              </a:cxn>
              <a:cxn ang="0">
                <a:pos x="793" y="985"/>
              </a:cxn>
              <a:cxn ang="0">
                <a:pos x="629" y="529"/>
              </a:cxn>
              <a:cxn ang="0">
                <a:pos x="999" y="260"/>
              </a:cxn>
              <a:cxn ang="0">
                <a:pos x="1382" y="556"/>
              </a:cxn>
              <a:cxn ang="0">
                <a:pos x="1712" y="458"/>
              </a:cxn>
              <a:cxn ang="0">
                <a:pos x="1972" y="0"/>
              </a:cxn>
            </a:cxnLst>
            <a:rect l="0" t="0" r="r" b="b"/>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tx1">
              <a:lumMod val="65000"/>
              <a:lumOff val="35000"/>
            </a:schemeClr>
          </a:solidFill>
          <a:ln w="0">
            <a:noFill/>
            <a:prstDash val="solid"/>
            <a:round/>
          </a:ln>
          <a:scene3d>
            <a:camera prst="perspectiveRight"/>
            <a:lightRig rig="threePt" dir="t"/>
          </a:scene3d>
          <a:sp3d extrusionH="203200"/>
        </p:spPr>
        <p:txBody>
          <a:bodyPr vert="horz" wrap="square" lIns="68580" tIns="34290" rIns="68580" bIns="34290" numCol="1" anchor="t" anchorCtr="0" compatLnSpc="1"/>
          <a:lstStyle/>
          <a:p>
            <a:endParaRPr lang="en-US">
              <a:solidFill>
                <a:prstClr val="black"/>
              </a:solidFill>
            </a:endParaRPr>
          </a:p>
        </p:txBody>
      </p:sp>
      <p:sp>
        <p:nvSpPr>
          <p:cNvPr id="90" name="Freeform 6"/>
          <p:cNvSpPr>
            <a:spLocks noEditPoints="1"/>
          </p:cNvSpPr>
          <p:nvPr/>
        </p:nvSpPr>
        <p:spPr bwMode="auto">
          <a:xfrm>
            <a:off x="3472303" y="1506670"/>
            <a:ext cx="1213230" cy="1207107"/>
          </a:xfrm>
          <a:custGeom>
            <a:avLst/>
            <a:gdLst/>
            <a:ahLst/>
            <a:cxnLst>
              <a:cxn ang="0">
                <a:pos x="1635" y="930"/>
              </a:cxn>
              <a:cxn ang="0">
                <a:pos x="1267" y="1138"/>
              </a:cxn>
              <a:cxn ang="0">
                <a:pos x="1006" y="1466"/>
              </a:cxn>
              <a:cxn ang="0">
                <a:pos x="888" y="1880"/>
              </a:cxn>
              <a:cxn ang="0">
                <a:pos x="940" y="2318"/>
              </a:cxn>
              <a:cxn ang="0">
                <a:pos x="1148" y="2686"/>
              </a:cxn>
              <a:cxn ang="0">
                <a:pos x="1477" y="2947"/>
              </a:cxn>
              <a:cxn ang="0">
                <a:pos x="1891" y="3065"/>
              </a:cxn>
              <a:cxn ang="0">
                <a:pos x="2328" y="3013"/>
              </a:cxn>
              <a:cxn ang="0">
                <a:pos x="2697" y="2804"/>
              </a:cxn>
              <a:cxn ang="0">
                <a:pos x="2958" y="2476"/>
              </a:cxn>
              <a:cxn ang="0">
                <a:pos x="3076" y="2061"/>
              </a:cxn>
              <a:cxn ang="0">
                <a:pos x="3024" y="1624"/>
              </a:cxn>
              <a:cxn ang="0">
                <a:pos x="2815" y="1257"/>
              </a:cxn>
              <a:cxn ang="0">
                <a:pos x="2487" y="996"/>
              </a:cxn>
              <a:cxn ang="0">
                <a:pos x="2072" y="878"/>
              </a:cxn>
              <a:cxn ang="0">
                <a:pos x="2246" y="17"/>
              </a:cxn>
              <a:cxn ang="0">
                <a:pos x="2439" y="506"/>
              </a:cxn>
              <a:cxn ang="0">
                <a:pos x="2757" y="644"/>
              </a:cxn>
              <a:cxn ang="0">
                <a:pos x="3177" y="402"/>
              </a:cxn>
              <a:cxn ang="0">
                <a:pos x="3508" y="720"/>
              </a:cxn>
              <a:cxn ang="0">
                <a:pos x="3274" y="1134"/>
              </a:cxn>
              <a:cxn ang="0">
                <a:pos x="3397" y="1362"/>
              </a:cxn>
              <a:cxn ang="0">
                <a:pos x="3777" y="1449"/>
              </a:cxn>
              <a:cxn ang="0">
                <a:pos x="3962" y="1889"/>
              </a:cxn>
              <a:cxn ang="0">
                <a:pos x="3523" y="2113"/>
              </a:cxn>
              <a:cxn ang="0">
                <a:pos x="3478" y="2369"/>
              </a:cxn>
              <a:cxn ang="0">
                <a:pos x="3613" y="2656"/>
              </a:cxn>
              <a:cxn ang="0">
                <a:pos x="3624" y="3096"/>
              </a:cxn>
              <a:cxn ang="0">
                <a:pos x="3177" y="3130"/>
              </a:cxn>
              <a:cxn ang="0">
                <a:pos x="2922" y="3214"/>
              </a:cxn>
              <a:cxn ang="0">
                <a:pos x="2801" y="3551"/>
              </a:cxn>
              <a:cxn ang="0">
                <a:pos x="2577" y="3878"/>
              </a:cxn>
              <a:cxn ang="0">
                <a:pos x="2176" y="3668"/>
              </a:cxn>
              <a:cxn ang="0">
                <a:pos x="1913" y="3532"/>
              </a:cxn>
              <a:cxn ang="0">
                <a:pos x="1601" y="3712"/>
              </a:cxn>
              <a:cxn ang="0">
                <a:pos x="1221" y="3820"/>
              </a:cxn>
              <a:cxn ang="0">
                <a:pos x="1026" y="3474"/>
              </a:cxn>
              <a:cxn ang="0">
                <a:pos x="972" y="3163"/>
              </a:cxn>
              <a:cxn ang="0">
                <a:pos x="685" y="3024"/>
              </a:cxn>
              <a:cxn ang="0">
                <a:pos x="244" y="2952"/>
              </a:cxn>
              <a:cxn ang="0">
                <a:pos x="292" y="2514"/>
              </a:cxn>
              <a:cxn ang="0">
                <a:pos x="443" y="2188"/>
              </a:cxn>
              <a:cxn ang="0">
                <a:pos x="320" y="1949"/>
              </a:cxn>
              <a:cxn ang="0">
                <a:pos x="29" y="1611"/>
              </a:cxn>
              <a:cxn ang="0">
                <a:pos x="347" y="1307"/>
              </a:cxn>
              <a:cxn ang="0">
                <a:pos x="644" y="1198"/>
              </a:cxn>
              <a:cxn ang="0">
                <a:pos x="793" y="985"/>
              </a:cxn>
              <a:cxn ang="0">
                <a:pos x="629" y="529"/>
              </a:cxn>
              <a:cxn ang="0">
                <a:pos x="999" y="260"/>
              </a:cxn>
              <a:cxn ang="0">
                <a:pos x="1382" y="556"/>
              </a:cxn>
              <a:cxn ang="0">
                <a:pos x="1712" y="458"/>
              </a:cxn>
              <a:cxn ang="0">
                <a:pos x="1972" y="0"/>
              </a:cxn>
            </a:cxnLst>
            <a:rect l="0" t="0" r="r" b="b"/>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gradFill>
            <a:gsLst>
              <a:gs pos="0">
                <a:srgbClr val="FECF40"/>
              </a:gs>
              <a:gs pos="100000">
                <a:srgbClr val="846C21"/>
              </a:gs>
            </a:gsLst>
            <a:lin ang="5400000" scaled="0"/>
          </a:gradFill>
          <a:ln w="0">
            <a:noFill/>
            <a:prstDash val="solid"/>
            <a:round/>
          </a:ln>
          <a:scene3d>
            <a:camera prst="perspectiveRight"/>
            <a:lightRig rig="threePt" dir="t"/>
          </a:scene3d>
          <a:sp3d extrusionH="203200"/>
        </p:spPr>
        <p:txBody>
          <a:bodyPr vert="horz" wrap="square" lIns="68580" tIns="34290" rIns="68580" bIns="34290" numCol="1" anchor="t" anchorCtr="0" compatLnSpc="1"/>
          <a:lstStyle/>
          <a:p>
            <a:endParaRPr lang="en-US">
              <a:solidFill>
                <a:prstClr val="black"/>
              </a:solidFill>
            </a:endParaRPr>
          </a:p>
        </p:txBody>
      </p:sp>
      <p:sp>
        <p:nvSpPr>
          <p:cNvPr id="91" name="Freeform 6"/>
          <p:cNvSpPr>
            <a:spLocks noEditPoints="1"/>
          </p:cNvSpPr>
          <p:nvPr/>
        </p:nvSpPr>
        <p:spPr bwMode="auto">
          <a:xfrm>
            <a:off x="4506962" y="1128058"/>
            <a:ext cx="983849" cy="978884"/>
          </a:xfrm>
          <a:custGeom>
            <a:avLst/>
            <a:gdLst/>
            <a:ahLst/>
            <a:cxnLst>
              <a:cxn ang="0">
                <a:pos x="1635" y="930"/>
              </a:cxn>
              <a:cxn ang="0">
                <a:pos x="1267" y="1138"/>
              </a:cxn>
              <a:cxn ang="0">
                <a:pos x="1006" y="1466"/>
              </a:cxn>
              <a:cxn ang="0">
                <a:pos x="888" y="1880"/>
              </a:cxn>
              <a:cxn ang="0">
                <a:pos x="940" y="2318"/>
              </a:cxn>
              <a:cxn ang="0">
                <a:pos x="1148" y="2686"/>
              </a:cxn>
              <a:cxn ang="0">
                <a:pos x="1477" y="2947"/>
              </a:cxn>
              <a:cxn ang="0">
                <a:pos x="1891" y="3065"/>
              </a:cxn>
              <a:cxn ang="0">
                <a:pos x="2328" y="3013"/>
              </a:cxn>
              <a:cxn ang="0">
                <a:pos x="2697" y="2804"/>
              </a:cxn>
              <a:cxn ang="0">
                <a:pos x="2958" y="2476"/>
              </a:cxn>
              <a:cxn ang="0">
                <a:pos x="3076" y="2061"/>
              </a:cxn>
              <a:cxn ang="0">
                <a:pos x="3024" y="1624"/>
              </a:cxn>
              <a:cxn ang="0">
                <a:pos x="2815" y="1257"/>
              </a:cxn>
              <a:cxn ang="0">
                <a:pos x="2487" y="996"/>
              </a:cxn>
              <a:cxn ang="0">
                <a:pos x="2072" y="878"/>
              </a:cxn>
              <a:cxn ang="0">
                <a:pos x="2246" y="17"/>
              </a:cxn>
              <a:cxn ang="0">
                <a:pos x="2439" y="506"/>
              </a:cxn>
              <a:cxn ang="0">
                <a:pos x="2757" y="644"/>
              </a:cxn>
              <a:cxn ang="0">
                <a:pos x="3177" y="402"/>
              </a:cxn>
              <a:cxn ang="0">
                <a:pos x="3508" y="720"/>
              </a:cxn>
              <a:cxn ang="0">
                <a:pos x="3274" y="1134"/>
              </a:cxn>
              <a:cxn ang="0">
                <a:pos x="3397" y="1362"/>
              </a:cxn>
              <a:cxn ang="0">
                <a:pos x="3777" y="1449"/>
              </a:cxn>
              <a:cxn ang="0">
                <a:pos x="3962" y="1889"/>
              </a:cxn>
              <a:cxn ang="0">
                <a:pos x="3523" y="2113"/>
              </a:cxn>
              <a:cxn ang="0">
                <a:pos x="3478" y="2369"/>
              </a:cxn>
              <a:cxn ang="0">
                <a:pos x="3613" y="2656"/>
              </a:cxn>
              <a:cxn ang="0">
                <a:pos x="3624" y="3096"/>
              </a:cxn>
              <a:cxn ang="0">
                <a:pos x="3177" y="3130"/>
              </a:cxn>
              <a:cxn ang="0">
                <a:pos x="2922" y="3214"/>
              </a:cxn>
              <a:cxn ang="0">
                <a:pos x="2801" y="3551"/>
              </a:cxn>
              <a:cxn ang="0">
                <a:pos x="2577" y="3878"/>
              </a:cxn>
              <a:cxn ang="0">
                <a:pos x="2176" y="3668"/>
              </a:cxn>
              <a:cxn ang="0">
                <a:pos x="1913" y="3532"/>
              </a:cxn>
              <a:cxn ang="0">
                <a:pos x="1601" y="3712"/>
              </a:cxn>
              <a:cxn ang="0">
                <a:pos x="1221" y="3820"/>
              </a:cxn>
              <a:cxn ang="0">
                <a:pos x="1026" y="3474"/>
              </a:cxn>
              <a:cxn ang="0">
                <a:pos x="972" y="3163"/>
              </a:cxn>
              <a:cxn ang="0">
                <a:pos x="685" y="3024"/>
              </a:cxn>
              <a:cxn ang="0">
                <a:pos x="244" y="2952"/>
              </a:cxn>
              <a:cxn ang="0">
                <a:pos x="292" y="2514"/>
              </a:cxn>
              <a:cxn ang="0">
                <a:pos x="443" y="2188"/>
              </a:cxn>
              <a:cxn ang="0">
                <a:pos x="320" y="1949"/>
              </a:cxn>
              <a:cxn ang="0">
                <a:pos x="29" y="1611"/>
              </a:cxn>
              <a:cxn ang="0">
                <a:pos x="347" y="1307"/>
              </a:cxn>
              <a:cxn ang="0">
                <a:pos x="644" y="1198"/>
              </a:cxn>
              <a:cxn ang="0">
                <a:pos x="793" y="985"/>
              </a:cxn>
              <a:cxn ang="0">
                <a:pos x="629" y="529"/>
              </a:cxn>
              <a:cxn ang="0">
                <a:pos x="999" y="260"/>
              </a:cxn>
              <a:cxn ang="0">
                <a:pos x="1382" y="556"/>
              </a:cxn>
              <a:cxn ang="0">
                <a:pos x="1712" y="458"/>
              </a:cxn>
              <a:cxn ang="0">
                <a:pos x="1972" y="0"/>
              </a:cxn>
            </a:cxnLst>
            <a:rect l="0" t="0" r="r" b="b"/>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lumMod val="75000"/>
            </a:schemeClr>
          </a:solidFill>
          <a:ln w="0">
            <a:noFill/>
            <a:prstDash val="solid"/>
            <a:round/>
          </a:ln>
          <a:scene3d>
            <a:camera prst="perspectiveRight"/>
            <a:lightRig rig="threePt" dir="t"/>
          </a:scene3d>
          <a:sp3d extrusionH="203200"/>
        </p:spPr>
        <p:txBody>
          <a:bodyPr vert="horz" wrap="square" lIns="68580" tIns="34290" rIns="68580" bIns="34290" numCol="1" anchor="t" anchorCtr="0" compatLnSpc="1"/>
          <a:lstStyle/>
          <a:p>
            <a:endParaRPr lang="en-US">
              <a:solidFill>
                <a:prstClr val="black"/>
              </a:solidFill>
            </a:endParaRPr>
          </a:p>
        </p:txBody>
      </p:sp>
      <p:sp>
        <p:nvSpPr>
          <p:cNvPr id="92" name="Freeform 6"/>
          <p:cNvSpPr>
            <a:spLocks noEditPoints="1"/>
          </p:cNvSpPr>
          <p:nvPr/>
        </p:nvSpPr>
        <p:spPr bwMode="auto">
          <a:xfrm>
            <a:off x="5211202" y="609924"/>
            <a:ext cx="746924" cy="743154"/>
          </a:xfrm>
          <a:custGeom>
            <a:avLst/>
            <a:gdLst/>
            <a:ahLst/>
            <a:cxnLst>
              <a:cxn ang="0">
                <a:pos x="1635" y="930"/>
              </a:cxn>
              <a:cxn ang="0">
                <a:pos x="1267" y="1138"/>
              </a:cxn>
              <a:cxn ang="0">
                <a:pos x="1006" y="1466"/>
              </a:cxn>
              <a:cxn ang="0">
                <a:pos x="888" y="1880"/>
              </a:cxn>
              <a:cxn ang="0">
                <a:pos x="940" y="2318"/>
              </a:cxn>
              <a:cxn ang="0">
                <a:pos x="1148" y="2686"/>
              </a:cxn>
              <a:cxn ang="0">
                <a:pos x="1477" y="2947"/>
              </a:cxn>
              <a:cxn ang="0">
                <a:pos x="1891" y="3065"/>
              </a:cxn>
              <a:cxn ang="0">
                <a:pos x="2328" y="3013"/>
              </a:cxn>
              <a:cxn ang="0">
                <a:pos x="2697" y="2804"/>
              </a:cxn>
              <a:cxn ang="0">
                <a:pos x="2958" y="2476"/>
              </a:cxn>
              <a:cxn ang="0">
                <a:pos x="3076" y="2061"/>
              </a:cxn>
              <a:cxn ang="0">
                <a:pos x="3024" y="1624"/>
              </a:cxn>
              <a:cxn ang="0">
                <a:pos x="2815" y="1257"/>
              </a:cxn>
              <a:cxn ang="0">
                <a:pos x="2487" y="996"/>
              </a:cxn>
              <a:cxn ang="0">
                <a:pos x="2072" y="878"/>
              </a:cxn>
              <a:cxn ang="0">
                <a:pos x="2246" y="17"/>
              </a:cxn>
              <a:cxn ang="0">
                <a:pos x="2439" y="506"/>
              </a:cxn>
              <a:cxn ang="0">
                <a:pos x="2757" y="644"/>
              </a:cxn>
              <a:cxn ang="0">
                <a:pos x="3177" y="402"/>
              </a:cxn>
              <a:cxn ang="0">
                <a:pos x="3508" y="720"/>
              </a:cxn>
              <a:cxn ang="0">
                <a:pos x="3274" y="1134"/>
              </a:cxn>
              <a:cxn ang="0">
                <a:pos x="3397" y="1362"/>
              </a:cxn>
              <a:cxn ang="0">
                <a:pos x="3777" y="1449"/>
              </a:cxn>
              <a:cxn ang="0">
                <a:pos x="3962" y="1889"/>
              </a:cxn>
              <a:cxn ang="0">
                <a:pos x="3523" y="2113"/>
              </a:cxn>
              <a:cxn ang="0">
                <a:pos x="3478" y="2369"/>
              </a:cxn>
              <a:cxn ang="0">
                <a:pos x="3613" y="2656"/>
              </a:cxn>
              <a:cxn ang="0">
                <a:pos x="3624" y="3096"/>
              </a:cxn>
              <a:cxn ang="0">
                <a:pos x="3177" y="3130"/>
              </a:cxn>
              <a:cxn ang="0">
                <a:pos x="2922" y="3214"/>
              </a:cxn>
              <a:cxn ang="0">
                <a:pos x="2801" y="3551"/>
              </a:cxn>
              <a:cxn ang="0">
                <a:pos x="2577" y="3878"/>
              </a:cxn>
              <a:cxn ang="0">
                <a:pos x="2176" y="3668"/>
              </a:cxn>
              <a:cxn ang="0">
                <a:pos x="1913" y="3532"/>
              </a:cxn>
              <a:cxn ang="0">
                <a:pos x="1601" y="3712"/>
              </a:cxn>
              <a:cxn ang="0">
                <a:pos x="1221" y="3820"/>
              </a:cxn>
              <a:cxn ang="0">
                <a:pos x="1026" y="3474"/>
              </a:cxn>
              <a:cxn ang="0">
                <a:pos x="972" y="3163"/>
              </a:cxn>
              <a:cxn ang="0">
                <a:pos x="685" y="3024"/>
              </a:cxn>
              <a:cxn ang="0">
                <a:pos x="244" y="2952"/>
              </a:cxn>
              <a:cxn ang="0">
                <a:pos x="292" y="2514"/>
              </a:cxn>
              <a:cxn ang="0">
                <a:pos x="443" y="2188"/>
              </a:cxn>
              <a:cxn ang="0">
                <a:pos x="320" y="1949"/>
              </a:cxn>
              <a:cxn ang="0">
                <a:pos x="29" y="1611"/>
              </a:cxn>
              <a:cxn ang="0">
                <a:pos x="347" y="1307"/>
              </a:cxn>
              <a:cxn ang="0">
                <a:pos x="644" y="1198"/>
              </a:cxn>
              <a:cxn ang="0">
                <a:pos x="793" y="985"/>
              </a:cxn>
              <a:cxn ang="0">
                <a:pos x="629" y="529"/>
              </a:cxn>
              <a:cxn ang="0">
                <a:pos x="999" y="260"/>
              </a:cxn>
              <a:cxn ang="0">
                <a:pos x="1382" y="556"/>
              </a:cxn>
              <a:cxn ang="0">
                <a:pos x="1712" y="458"/>
              </a:cxn>
              <a:cxn ang="0">
                <a:pos x="1972" y="0"/>
              </a:cxn>
            </a:cxnLst>
            <a:rect l="0" t="0" r="r" b="b"/>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lumMod val="95000"/>
            </a:schemeClr>
          </a:solidFill>
          <a:ln w="0">
            <a:noFill/>
            <a:prstDash val="solid"/>
            <a:round/>
          </a:ln>
          <a:scene3d>
            <a:camera prst="perspectiveRight"/>
            <a:lightRig rig="threePt" dir="t"/>
          </a:scene3d>
          <a:sp3d extrusionH="203200"/>
        </p:spPr>
        <p:txBody>
          <a:bodyPr vert="horz" wrap="square" lIns="68580" tIns="34290" rIns="68580" bIns="34290" numCol="1" anchor="t" anchorCtr="0" compatLnSpc="1"/>
          <a:lstStyle/>
          <a:p>
            <a:endParaRPr lang="en-US">
              <a:solidFill>
                <a:prstClr val="black"/>
              </a:solidFill>
            </a:endParaRPr>
          </a:p>
        </p:txBody>
      </p:sp>
      <p:grpSp>
        <p:nvGrpSpPr>
          <p:cNvPr id="93" name="Group 82"/>
          <p:cNvGrpSpPr/>
          <p:nvPr/>
        </p:nvGrpSpPr>
        <p:grpSpPr>
          <a:xfrm>
            <a:off x="1407548" y="1085479"/>
            <a:ext cx="1596629" cy="1887236"/>
            <a:chOff x="1139573" y="1733929"/>
            <a:chExt cx="2128838" cy="2516315"/>
          </a:xfrm>
          <a:solidFill>
            <a:schemeClr val="accent4">
              <a:lumMod val="75000"/>
            </a:schemeClr>
          </a:solidFill>
          <a:scene3d>
            <a:camera prst="perspectiveRight"/>
            <a:lightRig rig="threePt" dir="t"/>
          </a:scene3d>
        </p:grpSpPr>
        <p:sp>
          <p:nvSpPr>
            <p:cNvPr id="94" name="Freeform 12"/>
            <p:cNvSpPr/>
            <p:nvPr/>
          </p:nvSpPr>
          <p:spPr bwMode="auto">
            <a:xfrm rot="19694758">
              <a:off x="1139573" y="2303969"/>
              <a:ext cx="2128838" cy="1946275"/>
            </a:xfrm>
            <a:custGeom>
              <a:avLst/>
              <a:gdLst/>
              <a:ahLst/>
              <a:cxnLst>
                <a:cxn ang="0">
                  <a:pos x="2513" y="45"/>
                </a:cxn>
                <a:cxn ang="0">
                  <a:pos x="2676" y="198"/>
                </a:cxn>
                <a:cxn ang="0">
                  <a:pos x="2936" y="441"/>
                </a:cxn>
                <a:cxn ang="0">
                  <a:pos x="3074" y="567"/>
                </a:cxn>
                <a:cxn ang="0">
                  <a:pos x="3158" y="629"/>
                </a:cxn>
                <a:cxn ang="0">
                  <a:pos x="3292" y="623"/>
                </a:cxn>
                <a:cxn ang="0">
                  <a:pos x="3424" y="583"/>
                </a:cxn>
                <a:cxn ang="0">
                  <a:pos x="3660" y="510"/>
                </a:cxn>
                <a:cxn ang="0">
                  <a:pos x="3856" y="493"/>
                </a:cxn>
                <a:cxn ang="0">
                  <a:pos x="3996" y="620"/>
                </a:cxn>
                <a:cxn ang="0">
                  <a:pos x="4015" y="804"/>
                </a:cxn>
                <a:cxn ang="0">
                  <a:pos x="3886" y="932"/>
                </a:cxn>
                <a:cxn ang="0">
                  <a:pos x="3054" y="1144"/>
                </a:cxn>
                <a:cxn ang="0">
                  <a:pos x="2972" y="1113"/>
                </a:cxn>
                <a:cxn ang="0">
                  <a:pos x="2710" y="858"/>
                </a:cxn>
                <a:cxn ang="0">
                  <a:pos x="2587" y="733"/>
                </a:cxn>
                <a:cxn ang="0">
                  <a:pos x="2548" y="730"/>
                </a:cxn>
                <a:cxn ang="0">
                  <a:pos x="2509" y="836"/>
                </a:cxn>
                <a:cxn ang="0">
                  <a:pos x="2413" y="1040"/>
                </a:cxn>
                <a:cxn ang="0">
                  <a:pos x="2259" y="1338"/>
                </a:cxn>
                <a:cxn ang="0">
                  <a:pos x="2151" y="1542"/>
                </a:cxn>
                <a:cxn ang="0">
                  <a:pos x="2109" y="1620"/>
                </a:cxn>
                <a:cxn ang="0">
                  <a:pos x="2119" y="1740"/>
                </a:cxn>
                <a:cxn ang="0">
                  <a:pos x="2238" y="1845"/>
                </a:cxn>
                <a:cxn ang="0">
                  <a:pos x="2529" y="2054"/>
                </a:cxn>
                <a:cxn ang="0">
                  <a:pos x="2609" y="2109"/>
                </a:cxn>
                <a:cxn ang="0">
                  <a:pos x="2645" y="2136"/>
                </a:cxn>
                <a:cxn ang="0">
                  <a:pos x="2686" y="2247"/>
                </a:cxn>
                <a:cxn ang="0">
                  <a:pos x="2511" y="3523"/>
                </a:cxn>
                <a:cxn ang="0">
                  <a:pos x="2383" y="3661"/>
                </a:cxn>
                <a:cxn ang="0">
                  <a:pos x="2219" y="3660"/>
                </a:cxn>
                <a:cxn ang="0">
                  <a:pos x="2108" y="3513"/>
                </a:cxn>
                <a:cxn ang="0">
                  <a:pos x="2205" y="2384"/>
                </a:cxn>
                <a:cxn ang="0">
                  <a:pos x="2134" y="2291"/>
                </a:cxn>
                <a:cxn ang="0">
                  <a:pos x="1999" y="2198"/>
                </a:cxn>
                <a:cxn ang="0">
                  <a:pos x="1813" y="2043"/>
                </a:cxn>
                <a:cxn ang="0">
                  <a:pos x="1739" y="1978"/>
                </a:cxn>
                <a:cxn ang="0">
                  <a:pos x="1326" y="2602"/>
                </a:cxn>
                <a:cxn ang="0">
                  <a:pos x="1062" y="2629"/>
                </a:cxn>
                <a:cxn ang="0">
                  <a:pos x="256" y="2630"/>
                </a:cxn>
                <a:cxn ang="0">
                  <a:pos x="59" y="2554"/>
                </a:cxn>
                <a:cxn ang="0">
                  <a:pos x="0" y="2383"/>
                </a:cxn>
                <a:cxn ang="0">
                  <a:pos x="87" y="2220"/>
                </a:cxn>
                <a:cxn ang="0">
                  <a:pos x="340" y="2167"/>
                </a:cxn>
                <a:cxn ang="0">
                  <a:pos x="1043" y="2166"/>
                </a:cxn>
                <a:cxn ang="0">
                  <a:pos x="1908" y="724"/>
                </a:cxn>
                <a:cxn ang="0">
                  <a:pos x="1863" y="693"/>
                </a:cxn>
                <a:cxn ang="0">
                  <a:pos x="1732" y="762"/>
                </a:cxn>
                <a:cxn ang="0">
                  <a:pos x="1481" y="903"/>
                </a:cxn>
                <a:cxn ang="0">
                  <a:pos x="1157" y="1081"/>
                </a:cxn>
                <a:cxn ang="0">
                  <a:pos x="951" y="1177"/>
                </a:cxn>
                <a:cxn ang="0">
                  <a:pos x="792" y="1109"/>
                </a:cxn>
                <a:cxn ang="0">
                  <a:pos x="720" y="936"/>
                </a:cxn>
                <a:cxn ang="0">
                  <a:pos x="805" y="760"/>
                </a:cxn>
                <a:cxn ang="0">
                  <a:pos x="2276" y="16"/>
                </a:cxn>
              </a:cxnLst>
              <a:rect l="0" t="0" r="r" b="b"/>
              <a:pathLst>
                <a:path w="4024" h="3678">
                  <a:moveTo>
                    <a:pt x="2351" y="0"/>
                  </a:moveTo>
                  <a:lnTo>
                    <a:pt x="2382" y="0"/>
                  </a:lnTo>
                  <a:lnTo>
                    <a:pt x="2414" y="2"/>
                  </a:lnTo>
                  <a:lnTo>
                    <a:pt x="2446" y="11"/>
                  </a:lnTo>
                  <a:lnTo>
                    <a:pt x="2480" y="24"/>
                  </a:lnTo>
                  <a:lnTo>
                    <a:pt x="2513" y="45"/>
                  </a:lnTo>
                  <a:lnTo>
                    <a:pt x="2547" y="73"/>
                  </a:lnTo>
                  <a:lnTo>
                    <a:pt x="2568" y="94"/>
                  </a:lnTo>
                  <a:lnTo>
                    <a:pt x="2591" y="116"/>
                  </a:lnTo>
                  <a:lnTo>
                    <a:pt x="2618" y="142"/>
                  </a:lnTo>
                  <a:lnTo>
                    <a:pt x="2646" y="169"/>
                  </a:lnTo>
                  <a:lnTo>
                    <a:pt x="2676" y="198"/>
                  </a:lnTo>
                  <a:lnTo>
                    <a:pt x="2708" y="227"/>
                  </a:lnTo>
                  <a:lnTo>
                    <a:pt x="2741" y="258"/>
                  </a:lnTo>
                  <a:lnTo>
                    <a:pt x="2774" y="290"/>
                  </a:lnTo>
                  <a:lnTo>
                    <a:pt x="2874" y="382"/>
                  </a:lnTo>
                  <a:lnTo>
                    <a:pt x="2906" y="412"/>
                  </a:lnTo>
                  <a:lnTo>
                    <a:pt x="2936" y="441"/>
                  </a:lnTo>
                  <a:lnTo>
                    <a:pt x="2966" y="467"/>
                  </a:lnTo>
                  <a:lnTo>
                    <a:pt x="2993" y="493"/>
                  </a:lnTo>
                  <a:lnTo>
                    <a:pt x="3017" y="515"/>
                  </a:lnTo>
                  <a:lnTo>
                    <a:pt x="3040" y="536"/>
                  </a:lnTo>
                  <a:lnTo>
                    <a:pt x="3058" y="553"/>
                  </a:lnTo>
                  <a:lnTo>
                    <a:pt x="3074" y="567"/>
                  </a:lnTo>
                  <a:lnTo>
                    <a:pt x="3085" y="578"/>
                  </a:lnTo>
                  <a:lnTo>
                    <a:pt x="3092" y="584"/>
                  </a:lnTo>
                  <a:lnTo>
                    <a:pt x="3111" y="602"/>
                  </a:lnTo>
                  <a:lnTo>
                    <a:pt x="3123" y="611"/>
                  </a:lnTo>
                  <a:lnTo>
                    <a:pt x="3139" y="621"/>
                  </a:lnTo>
                  <a:lnTo>
                    <a:pt x="3158" y="629"/>
                  </a:lnTo>
                  <a:lnTo>
                    <a:pt x="3178" y="637"/>
                  </a:lnTo>
                  <a:lnTo>
                    <a:pt x="3202" y="640"/>
                  </a:lnTo>
                  <a:lnTo>
                    <a:pt x="3229" y="640"/>
                  </a:lnTo>
                  <a:lnTo>
                    <a:pt x="3257" y="636"/>
                  </a:lnTo>
                  <a:lnTo>
                    <a:pt x="3288" y="624"/>
                  </a:lnTo>
                  <a:lnTo>
                    <a:pt x="3292" y="623"/>
                  </a:lnTo>
                  <a:lnTo>
                    <a:pt x="3301" y="621"/>
                  </a:lnTo>
                  <a:lnTo>
                    <a:pt x="3317" y="616"/>
                  </a:lnTo>
                  <a:lnTo>
                    <a:pt x="3338" y="609"/>
                  </a:lnTo>
                  <a:lnTo>
                    <a:pt x="3364" y="601"/>
                  </a:lnTo>
                  <a:lnTo>
                    <a:pt x="3394" y="593"/>
                  </a:lnTo>
                  <a:lnTo>
                    <a:pt x="3424" y="583"/>
                  </a:lnTo>
                  <a:lnTo>
                    <a:pt x="3459" y="573"/>
                  </a:lnTo>
                  <a:lnTo>
                    <a:pt x="3493" y="562"/>
                  </a:lnTo>
                  <a:lnTo>
                    <a:pt x="3564" y="540"/>
                  </a:lnTo>
                  <a:lnTo>
                    <a:pt x="3599" y="530"/>
                  </a:lnTo>
                  <a:lnTo>
                    <a:pt x="3631" y="520"/>
                  </a:lnTo>
                  <a:lnTo>
                    <a:pt x="3660" y="510"/>
                  </a:lnTo>
                  <a:lnTo>
                    <a:pt x="3687" y="503"/>
                  </a:lnTo>
                  <a:lnTo>
                    <a:pt x="3709" y="495"/>
                  </a:lnTo>
                  <a:lnTo>
                    <a:pt x="3749" y="485"/>
                  </a:lnTo>
                  <a:lnTo>
                    <a:pt x="3787" y="483"/>
                  </a:lnTo>
                  <a:lnTo>
                    <a:pt x="3822" y="485"/>
                  </a:lnTo>
                  <a:lnTo>
                    <a:pt x="3856" y="493"/>
                  </a:lnTo>
                  <a:lnTo>
                    <a:pt x="3886" y="505"/>
                  </a:lnTo>
                  <a:lnTo>
                    <a:pt x="3913" y="521"/>
                  </a:lnTo>
                  <a:lnTo>
                    <a:pt x="3938" y="542"/>
                  </a:lnTo>
                  <a:lnTo>
                    <a:pt x="3960" y="565"/>
                  </a:lnTo>
                  <a:lnTo>
                    <a:pt x="3980" y="591"/>
                  </a:lnTo>
                  <a:lnTo>
                    <a:pt x="3996" y="620"/>
                  </a:lnTo>
                  <a:lnTo>
                    <a:pt x="4008" y="649"/>
                  </a:lnTo>
                  <a:lnTo>
                    <a:pt x="4017" y="680"/>
                  </a:lnTo>
                  <a:lnTo>
                    <a:pt x="4022" y="712"/>
                  </a:lnTo>
                  <a:lnTo>
                    <a:pt x="4024" y="743"/>
                  </a:lnTo>
                  <a:lnTo>
                    <a:pt x="4022" y="775"/>
                  </a:lnTo>
                  <a:lnTo>
                    <a:pt x="4015" y="804"/>
                  </a:lnTo>
                  <a:lnTo>
                    <a:pt x="4004" y="832"/>
                  </a:lnTo>
                  <a:lnTo>
                    <a:pt x="3990" y="858"/>
                  </a:lnTo>
                  <a:lnTo>
                    <a:pt x="3971" y="882"/>
                  </a:lnTo>
                  <a:lnTo>
                    <a:pt x="3948" y="903"/>
                  </a:lnTo>
                  <a:lnTo>
                    <a:pt x="3920" y="920"/>
                  </a:lnTo>
                  <a:lnTo>
                    <a:pt x="3886" y="932"/>
                  </a:lnTo>
                  <a:lnTo>
                    <a:pt x="3204" y="1133"/>
                  </a:lnTo>
                  <a:lnTo>
                    <a:pt x="3171" y="1144"/>
                  </a:lnTo>
                  <a:lnTo>
                    <a:pt x="3139" y="1149"/>
                  </a:lnTo>
                  <a:lnTo>
                    <a:pt x="3108" y="1150"/>
                  </a:lnTo>
                  <a:lnTo>
                    <a:pt x="3080" y="1149"/>
                  </a:lnTo>
                  <a:lnTo>
                    <a:pt x="3054" y="1144"/>
                  </a:lnTo>
                  <a:lnTo>
                    <a:pt x="3031" y="1138"/>
                  </a:lnTo>
                  <a:lnTo>
                    <a:pt x="3011" y="1131"/>
                  </a:lnTo>
                  <a:lnTo>
                    <a:pt x="2994" y="1124"/>
                  </a:lnTo>
                  <a:lnTo>
                    <a:pt x="2982" y="1119"/>
                  </a:lnTo>
                  <a:lnTo>
                    <a:pt x="2974" y="1114"/>
                  </a:lnTo>
                  <a:lnTo>
                    <a:pt x="2972" y="1113"/>
                  </a:lnTo>
                  <a:lnTo>
                    <a:pt x="2944" y="1087"/>
                  </a:lnTo>
                  <a:lnTo>
                    <a:pt x="2885" y="1030"/>
                  </a:lnTo>
                  <a:lnTo>
                    <a:pt x="2823" y="971"/>
                  </a:lnTo>
                  <a:lnTo>
                    <a:pt x="2764" y="912"/>
                  </a:lnTo>
                  <a:lnTo>
                    <a:pt x="2736" y="885"/>
                  </a:lnTo>
                  <a:lnTo>
                    <a:pt x="2710" y="858"/>
                  </a:lnTo>
                  <a:lnTo>
                    <a:pt x="2684" y="834"/>
                  </a:lnTo>
                  <a:lnTo>
                    <a:pt x="2662" y="810"/>
                  </a:lnTo>
                  <a:lnTo>
                    <a:pt x="2624" y="772"/>
                  </a:lnTo>
                  <a:lnTo>
                    <a:pt x="2611" y="757"/>
                  </a:lnTo>
                  <a:lnTo>
                    <a:pt x="2590" y="736"/>
                  </a:lnTo>
                  <a:lnTo>
                    <a:pt x="2587" y="733"/>
                  </a:lnTo>
                  <a:lnTo>
                    <a:pt x="2582" y="729"/>
                  </a:lnTo>
                  <a:lnTo>
                    <a:pt x="2576" y="725"/>
                  </a:lnTo>
                  <a:lnTo>
                    <a:pt x="2570" y="723"/>
                  </a:lnTo>
                  <a:lnTo>
                    <a:pt x="2563" y="722"/>
                  </a:lnTo>
                  <a:lnTo>
                    <a:pt x="2555" y="724"/>
                  </a:lnTo>
                  <a:lnTo>
                    <a:pt x="2548" y="730"/>
                  </a:lnTo>
                  <a:lnTo>
                    <a:pt x="2541" y="740"/>
                  </a:lnTo>
                  <a:lnTo>
                    <a:pt x="2534" y="757"/>
                  </a:lnTo>
                  <a:lnTo>
                    <a:pt x="2528" y="781"/>
                  </a:lnTo>
                  <a:lnTo>
                    <a:pt x="2525" y="794"/>
                  </a:lnTo>
                  <a:lnTo>
                    <a:pt x="2518" y="813"/>
                  </a:lnTo>
                  <a:lnTo>
                    <a:pt x="2509" y="836"/>
                  </a:lnTo>
                  <a:lnTo>
                    <a:pt x="2498" y="862"/>
                  </a:lnTo>
                  <a:lnTo>
                    <a:pt x="2484" y="893"/>
                  </a:lnTo>
                  <a:lnTo>
                    <a:pt x="2468" y="926"/>
                  </a:lnTo>
                  <a:lnTo>
                    <a:pt x="2451" y="962"/>
                  </a:lnTo>
                  <a:lnTo>
                    <a:pt x="2432" y="1000"/>
                  </a:lnTo>
                  <a:lnTo>
                    <a:pt x="2413" y="1040"/>
                  </a:lnTo>
                  <a:lnTo>
                    <a:pt x="2392" y="1082"/>
                  </a:lnTo>
                  <a:lnTo>
                    <a:pt x="2370" y="1124"/>
                  </a:lnTo>
                  <a:lnTo>
                    <a:pt x="2348" y="1167"/>
                  </a:lnTo>
                  <a:lnTo>
                    <a:pt x="2325" y="1211"/>
                  </a:lnTo>
                  <a:lnTo>
                    <a:pt x="2303" y="1254"/>
                  </a:lnTo>
                  <a:lnTo>
                    <a:pt x="2259" y="1338"/>
                  </a:lnTo>
                  <a:lnTo>
                    <a:pt x="2238" y="1379"/>
                  </a:lnTo>
                  <a:lnTo>
                    <a:pt x="2219" y="1417"/>
                  </a:lnTo>
                  <a:lnTo>
                    <a:pt x="2199" y="1452"/>
                  </a:lnTo>
                  <a:lnTo>
                    <a:pt x="2182" y="1486"/>
                  </a:lnTo>
                  <a:lnTo>
                    <a:pt x="2166" y="1516"/>
                  </a:lnTo>
                  <a:lnTo>
                    <a:pt x="2151" y="1542"/>
                  </a:lnTo>
                  <a:lnTo>
                    <a:pt x="2139" y="1566"/>
                  </a:lnTo>
                  <a:lnTo>
                    <a:pt x="2129" y="1584"/>
                  </a:lnTo>
                  <a:lnTo>
                    <a:pt x="2121" y="1598"/>
                  </a:lnTo>
                  <a:lnTo>
                    <a:pt x="2116" y="1606"/>
                  </a:lnTo>
                  <a:lnTo>
                    <a:pt x="2114" y="1611"/>
                  </a:lnTo>
                  <a:lnTo>
                    <a:pt x="2109" y="1620"/>
                  </a:lnTo>
                  <a:lnTo>
                    <a:pt x="2105" y="1632"/>
                  </a:lnTo>
                  <a:lnTo>
                    <a:pt x="2101" y="1649"/>
                  </a:lnTo>
                  <a:lnTo>
                    <a:pt x="2099" y="1669"/>
                  </a:lnTo>
                  <a:lnTo>
                    <a:pt x="2101" y="1691"/>
                  </a:lnTo>
                  <a:lnTo>
                    <a:pt x="2107" y="1715"/>
                  </a:lnTo>
                  <a:lnTo>
                    <a:pt x="2119" y="1740"/>
                  </a:lnTo>
                  <a:lnTo>
                    <a:pt x="2140" y="1765"/>
                  </a:lnTo>
                  <a:lnTo>
                    <a:pt x="2152" y="1777"/>
                  </a:lnTo>
                  <a:lnTo>
                    <a:pt x="2169" y="1791"/>
                  </a:lnTo>
                  <a:lnTo>
                    <a:pt x="2189" y="1808"/>
                  </a:lnTo>
                  <a:lnTo>
                    <a:pt x="2212" y="1825"/>
                  </a:lnTo>
                  <a:lnTo>
                    <a:pt x="2238" y="1845"/>
                  </a:lnTo>
                  <a:lnTo>
                    <a:pt x="2265" y="1866"/>
                  </a:lnTo>
                  <a:lnTo>
                    <a:pt x="2295" y="1888"/>
                  </a:lnTo>
                  <a:lnTo>
                    <a:pt x="2418" y="1977"/>
                  </a:lnTo>
                  <a:lnTo>
                    <a:pt x="2448" y="1997"/>
                  </a:lnTo>
                  <a:lnTo>
                    <a:pt x="2505" y="2037"/>
                  </a:lnTo>
                  <a:lnTo>
                    <a:pt x="2529" y="2054"/>
                  </a:lnTo>
                  <a:lnTo>
                    <a:pt x="2552" y="2070"/>
                  </a:lnTo>
                  <a:lnTo>
                    <a:pt x="2571" y="2084"/>
                  </a:lnTo>
                  <a:lnTo>
                    <a:pt x="2587" y="2095"/>
                  </a:lnTo>
                  <a:lnTo>
                    <a:pt x="2600" y="2102"/>
                  </a:lnTo>
                  <a:lnTo>
                    <a:pt x="2607" y="2108"/>
                  </a:lnTo>
                  <a:lnTo>
                    <a:pt x="2609" y="2109"/>
                  </a:lnTo>
                  <a:lnTo>
                    <a:pt x="2611" y="2109"/>
                  </a:lnTo>
                  <a:lnTo>
                    <a:pt x="2614" y="2112"/>
                  </a:lnTo>
                  <a:lnTo>
                    <a:pt x="2620" y="2116"/>
                  </a:lnTo>
                  <a:lnTo>
                    <a:pt x="2628" y="2120"/>
                  </a:lnTo>
                  <a:lnTo>
                    <a:pt x="2636" y="2127"/>
                  </a:lnTo>
                  <a:lnTo>
                    <a:pt x="2645" y="2136"/>
                  </a:lnTo>
                  <a:lnTo>
                    <a:pt x="2655" y="2148"/>
                  </a:lnTo>
                  <a:lnTo>
                    <a:pt x="2663" y="2161"/>
                  </a:lnTo>
                  <a:lnTo>
                    <a:pt x="2672" y="2178"/>
                  </a:lnTo>
                  <a:lnTo>
                    <a:pt x="2678" y="2198"/>
                  </a:lnTo>
                  <a:lnTo>
                    <a:pt x="2683" y="2220"/>
                  </a:lnTo>
                  <a:lnTo>
                    <a:pt x="2686" y="2247"/>
                  </a:lnTo>
                  <a:lnTo>
                    <a:pt x="2687" y="2277"/>
                  </a:lnTo>
                  <a:lnTo>
                    <a:pt x="2683" y="2311"/>
                  </a:lnTo>
                  <a:lnTo>
                    <a:pt x="2677" y="2349"/>
                  </a:lnTo>
                  <a:lnTo>
                    <a:pt x="2666" y="2391"/>
                  </a:lnTo>
                  <a:lnTo>
                    <a:pt x="2522" y="3487"/>
                  </a:lnTo>
                  <a:lnTo>
                    <a:pt x="2511" y="3523"/>
                  </a:lnTo>
                  <a:lnTo>
                    <a:pt x="2496" y="3555"/>
                  </a:lnTo>
                  <a:lnTo>
                    <a:pt x="2478" y="3583"/>
                  </a:lnTo>
                  <a:lnTo>
                    <a:pt x="2457" y="3609"/>
                  </a:lnTo>
                  <a:lnTo>
                    <a:pt x="2435" y="3630"/>
                  </a:lnTo>
                  <a:lnTo>
                    <a:pt x="2409" y="3647"/>
                  </a:lnTo>
                  <a:lnTo>
                    <a:pt x="2383" y="3661"/>
                  </a:lnTo>
                  <a:lnTo>
                    <a:pt x="2356" y="3671"/>
                  </a:lnTo>
                  <a:lnTo>
                    <a:pt x="2328" y="3677"/>
                  </a:lnTo>
                  <a:lnTo>
                    <a:pt x="2300" y="3678"/>
                  </a:lnTo>
                  <a:lnTo>
                    <a:pt x="2273" y="3677"/>
                  </a:lnTo>
                  <a:lnTo>
                    <a:pt x="2246" y="3671"/>
                  </a:lnTo>
                  <a:lnTo>
                    <a:pt x="2219" y="3660"/>
                  </a:lnTo>
                  <a:lnTo>
                    <a:pt x="2194" y="3646"/>
                  </a:lnTo>
                  <a:lnTo>
                    <a:pt x="2172" y="3628"/>
                  </a:lnTo>
                  <a:lnTo>
                    <a:pt x="2151" y="3605"/>
                  </a:lnTo>
                  <a:lnTo>
                    <a:pt x="2134" y="3578"/>
                  </a:lnTo>
                  <a:lnTo>
                    <a:pt x="2119" y="3548"/>
                  </a:lnTo>
                  <a:lnTo>
                    <a:pt x="2108" y="3513"/>
                  </a:lnTo>
                  <a:lnTo>
                    <a:pt x="2102" y="3474"/>
                  </a:lnTo>
                  <a:lnTo>
                    <a:pt x="2099" y="3429"/>
                  </a:lnTo>
                  <a:lnTo>
                    <a:pt x="2102" y="3382"/>
                  </a:lnTo>
                  <a:lnTo>
                    <a:pt x="2203" y="2391"/>
                  </a:lnTo>
                  <a:lnTo>
                    <a:pt x="2204" y="2389"/>
                  </a:lnTo>
                  <a:lnTo>
                    <a:pt x="2205" y="2384"/>
                  </a:lnTo>
                  <a:lnTo>
                    <a:pt x="2205" y="2364"/>
                  </a:lnTo>
                  <a:lnTo>
                    <a:pt x="2201" y="2351"/>
                  </a:lnTo>
                  <a:lnTo>
                    <a:pt x="2193" y="2337"/>
                  </a:lnTo>
                  <a:lnTo>
                    <a:pt x="2180" y="2321"/>
                  </a:lnTo>
                  <a:lnTo>
                    <a:pt x="2161" y="2306"/>
                  </a:lnTo>
                  <a:lnTo>
                    <a:pt x="2134" y="2291"/>
                  </a:lnTo>
                  <a:lnTo>
                    <a:pt x="2118" y="2283"/>
                  </a:lnTo>
                  <a:lnTo>
                    <a:pt x="2098" y="2271"/>
                  </a:lnTo>
                  <a:lnTo>
                    <a:pt x="2076" y="2256"/>
                  </a:lnTo>
                  <a:lnTo>
                    <a:pt x="2051" y="2239"/>
                  </a:lnTo>
                  <a:lnTo>
                    <a:pt x="2026" y="2219"/>
                  </a:lnTo>
                  <a:lnTo>
                    <a:pt x="1999" y="2198"/>
                  </a:lnTo>
                  <a:lnTo>
                    <a:pt x="1971" y="2176"/>
                  </a:lnTo>
                  <a:lnTo>
                    <a:pt x="1915" y="2129"/>
                  </a:lnTo>
                  <a:lnTo>
                    <a:pt x="1888" y="2107"/>
                  </a:lnTo>
                  <a:lnTo>
                    <a:pt x="1861" y="2084"/>
                  </a:lnTo>
                  <a:lnTo>
                    <a:pt x="1836" y="2063"/>
                  </a:lnTo>
                  <a:lnTo>
                    <a:pt x="1813" y="2043"/>
                  </a:lnTo>
                  <a:lnTo>
                    <a:pt x="1792" y="2025"/>
                  </a:lnTo>
                  <a:lnTo>
                    <a:pt x="1775" y="2009"/>
                  </a:lnTo>
                  <a:lnTo>
                    <a:pt x="1760" y="1996"/>
                  </a:lnTo>
                  <a:lnTo>
                    <a:pt x="1749" y="1986"/>
                  </a:lnTo>
                  <a:lnTo>
                    <a:pt x="1742" y="1980"/>
                  </a:lnTo>
                  <a:lnTo>
                    <a:pt x="1739" y="1978"/>
                  </a:lnTo>
                  <a:lnTo>
                    <a:pt x="1364" y="2561"/>
                  </a:lnTo>
                  <a:lnTo>
                    <a:pt x="1363" y="2563"/>
                  </a:lnTo>
                  <a:lnTo>
                    <a:pt x="1358" y="2570"/>
                  </a:lnTo>
                  <a:lnTo>
                    <a:pt x="1351" y="2579"/>
                  </a:lnTo>
                  <a:lnTo>
                    <a:pt x="1340" y="2589"/>
                  </a:lnTo>
                  <a:lnTo>
                    <a:pt x="1326" y="2602"/>
                  </a:lnTo>
                  <a:lnTo>
                    <a:pt x="1309" y="2611"/>
                  </a:lnTo>
                  <a:lnTo>
                    <a:pt x="1287" y="2621"/>
                  </a:lnTo>
                  <a:lnTo>
                    <a:pt x="1262" y="2627"/>
                  </a:lnTo>
                  <a:lnTo>
                    <a:pt x="1233" y="2630"/>
                  </a:lnTo>
                  <a:lnTo>
                    <a:pt x="1110" y="2630"/>
                  </a:lnTo>
                  <a:lnTo>
                    <a:pt x="1062" y="2629"/>
                  </a:lnTo>
                  <a:lnTo>
                    <a:pt x="832" y="2629"/>
                  </a:lnTo>
                  <a:lnTo>
                    <a:pt x="768" y="2627"/>
                  </a:lnTo>
                  <a:lnTo>
                    <a:pt x="454" y="2627"/>
                  </a:lnTo>
                  <a:lnTo>
                    <a:pt x="397" y="2629"/>
                  </a:lnTo>
                  <a:lnTo>
                    <a:pt x="297" y="2629"/>
                  </a:lnTo>
                  <a:lnTo>
                    <a:pt x="256" y="2630"/>
                  </a:lnTo>
                  <a:lnTo>
                    <a:pt x="214" y="2627"/>
                  </a:lnTo>
                  <a:lnTo>
                    <a:pt x="175" y="2621"/>
                  </a:lnTo>
                  <a:lnTo>
                    <a:pt x="140" y="2610"/>
                  </a:lnTo>
                  <a:lnTo>
                    <a:pt x="109" y="2594"/>
                  </a:lnTo>
                  <a:lnTo>
                    <a:pt x="82" y="2576"/>
                  </a:lnTo>
                  <a:lnTo>
                    <a:pt x="59" y="2554"/>
                  </a:lnTo>
                  <a:lnTo>
                    <a:pt x="39" y="2529"/>
                  </a:lnTo>
                  <a:lnTo>
                    <a:pt x="23" y="2502"/>
                  </a:lnTo>
                  <a:lnTo>
                    <a:pt x="12" y="2474"/>
                  </a:lnTo>
                  <a:lnTo>
                    <a:pt x="4" y="2444"/>
                  </a:lnTo>
                  <a:lnTo>
                    <a:pt x="0" y="2413"/>
                  </a:lnTo>
                  <a:lnTo>
                    <a:pt x="0" y="2383"/>
                  </a:lnTo>
                  <a:lnTo>
                    <a:pt x="5" y="2352"/>
                  </a:lnTo>
                  <a:lnTo>
                    <a:pt x="14" y="2322"/>
                  </a:lnTo>
                  <a:lnTo>
                    <a:pt x="26" y="2294"/>
                  </a:lnTo>
                  <a:lnTo>
                    <a:pt x="42" y="2267"/>
                  </a:lnTo>
                  <a:lnTo>
                    <a:pt x="63" y="2242"/>
                  </a:lnTo>
                  <a:lnTo>
                    <a:pt x="87" y="2220"/>
                  </a:lnTo>
                  <a:lnTo>
                    <a:pt x="116" y="2202"/>
                  </a:lnTo>
                  <a:lnTo>
                    <a:pt x="149" y="2186"/>
                  </a:lnTo>
                  <a:lnTo>
                    <a:pt x="187" y="2175"/>
                  </a:lnTo>
                  <a:lnTo>
                    <a:pt x="229" y="2168"/>
                  </a:lnTo>
                  <a:lnTo>
                    <a:pt x="274" y="2166"/>
                  </a:lnTo>
                  <a:lnTo>
                    <a:pt x="340" y="2167"/>
                  </a:lnTo>
                  <a:lnTo>
                    <a:pt x="407" y="2167"/>
                  </a:lnTo>
                  <a:lnTo>
                    <a:pt x="473" y="2168"/>
                  </a:lnTo>
                  <a:lnTo>
                    <a:pt x="843" y="2168"/>
                  </a:lnTo>
                  <a:lnTo>
                    <a:pt x="895" y="2167"/>
                  </a:lnTo>
                  <a:lnTo>
                    <a:pt x="1015" y="2167"/>
                  </a:lnTo>
                  <a:lnTo>
                    <a:pt x="1043" y="2166"/>
                  </a:lnTo>
                  <a:lnTo>
                    <a:pt x="1082" y="2166"/>
                  </a:lnTo>
                  <a:lnTo>
                    <a:pt x="1909" y="756"/>
                  </a:lnTo>
                  <a:lnTo>
                    <a:pt x="1909" y="750"/>
                  </a:lnTo>
                  <a:lnTo>
                    <a:pt x="1910" y="743"/>
                  </a:lnTo>
                  <a:lnTo>
                    <a:pt x="1909" y="733"/>
                  </a:lnTo>
                  <a:lnTo>
                    <a:pt x="1908" y="724"/>
                  </a:lnTo>
                  <a:lnTo>
                    <a:pt x="1905" y="714"/>
                  </a:lnTo>
                  <a:lnTo>
                    <a:pt x="1901" y="706"/>
                  </a:lnTo>
                  <a:lnTo>
                    <a:pt x="1895" y="698"/>
                  </a:lnTo>
                  <a:lnTo>
                    <a:pt x="1888" y="693"/>
                  </a:lnTo>
                  <a:lnTo>
                    <a:pt x="1877" y="691"/>
                  </a:lnTo>
                  <a:lnTo>
                    <a:pt x="1863" y="693"/>
                  </a:lnTo>
                  <a:lnTo>
                    <a:pt x="1846" y="700"/>
                  </a:lnTo>
                  <a:lnTo>
                    <a:pt x="1833" y="707"/>
                  </a:lnTo>
                  <a:lnTo>
                    <a:pt x="1814" y="717"/>
                  </a:lnTo>
                  <a:lnTo>
                    <a:pt x="1791" y="729"/>
                  </a:lnTo>
                  <a:lnTo>
                    <a:pt x="1764" y="745"/>
                  </a:lnTo>
                  <a:lnTo>
                    <a:pt x="1732" y="762"/>
                  </a:lnTo>
                  <a:lnTo>
                    <a:pt x="1696" y="782"/>
                  </a:lnTo>
                  <a:lnTo>
                    <a:pt x="1657" y="804"/>
                  </a:lnTo>
                  <a:lnTo>
                    <a:pt x="1616" y="826"/>
                  </a:lnTo>
                  <a:lnTo>
                    <a:pt x="1572" y="851"/>
                  </a:lnTo>
                  <a:lnTo>
                    <a:pt x="1528" y="877"/>
                  </a:lnTo>
                  <a:lnTo>
                    <a:pt x="1481" y="903"/>
                  </a:lnTo>
                  <a:lnTo>
                    <a:pt x="1433" y="928"/>
                  </a:lnTo>
                  <a:lnTo>
                    <a:pt x="1385" y="955"/>
                  </a:lnTo>
                  <a:lnTo>
                    <a:pt x="1337" y="981"/>
                  </a:lnTo>
                  <a:lnTo>
                    <a:pt x="1244" y="1033"/>
                  </a:lnTo>
                  <a:lnTo>
                    <a:pt x="1200" y="1058"/>
                  </a:lnTo>
                  <a:lnTo>
                    <a:pt x="1157" y="1081"/>
                  </a:lnTo>
                  <a:lnTo>
                    <a:pt x="1116" y="1103"/>
                  </a:lnTo>
                  <a:lnTo>
                    <a:pt x="1078" y="1123"/>
                  </a:lnTo>
                  <a:lnTo>
                    <a:pt x="1043" y="1141"/>
                  </a:lnTo>
                  <a:lnTo>
                    <a:pt x="1013" y="1157"/>
                  </a:lnTo>
                  <a:lnTo>
                    <a:pt x="982" y="1170"/>
                  </a:lnTo>
                  <a:lnTo>
                    <a:pt x="951" y="1177"/>
                  </a:lnTo>
                  <a:lnTo>
                    <a:pt x="921" y="1177"/>
                  </a:lnTo>
                  <a:lnTo>
                    <a:pt x="891" y="1172"/>
                  </a:lnTo>
                  <a:lnTo>
                    <a:pt x="864" y="1163"/>
                  </a:lnTo>
                  <a:lnTo>
                    <a:pt x="837" y="1149"/>
                  </a:lnTo>
                  <a:lnTo>
                    <a:pt x="814" y="1130"/>
                  </a:lnTo>
                  <a:lnTo>
                    <a:pt x="792" y="1109"/>
                  </a:lnTo>
                  <a:lnTo>
                    <a:pt x="772" y="1085"/>
                  </a:lnTo>
                  <a:lnTo>
                    <a:pt x="755" y="1058"/>
                  </a:lnTo>
                  <a:lnTo>
                    <a:pt x="741" y="1029"/>
                  </a:lnTo>
                  <a:lnTo>
                    <a:pt x="730" y="998"/>
                  </a:lnTo>
                  <a:lnTo>
                    <a:pt x="724" y="968"/>
                  </a:lnTo>
                  <a:lnTo>
                    <a:pt x="720" y="936"/>
                  </a:lnTo>
                  <a:lnTo>
                    <a:pt x="723" y="904"/>
                  </a:lnTo>
                  <a:lnTo>
                    <a:pt x="729" y="872"/>
                  </a:lnTo>
                  <a:lnTo>
                    <a:pt x="740" y="841"/>
                  </a:lnTo>
                  <a:lnTo>
                    <a:pt x="756" y="813"/>
                  </a:lnTo>
                  <a:lnTo>
                    <a:pt x="777" y="784"/>
                  </a:lnTo>
                  <a:lnTo>
                    <a:pt x="805" y="760"/>
                  </a:lnTo>
                  <a:lnTo>
                    <a:pt x="838" y="738"/>
                  </a:lnTo>
                  <a:lnTo>
                    <a:pt x="2233" y="35"/>
                  </a:lnTo>
                  <a:lnTo>
                    <a:pt x="2236" y="34"/>
                  </a:lnTo>
                  <a:lnTo>
                    <a:pt x="2244" y="29"/>
                  </a:lnTo>
                  <a:lnTo>
                    <a:pt x="2258" y="23"/>
                  </a:lnTo>
                  <a:lnTo>
                    <a:pt x="2276" y="16"/>
                  </a:lnTo>
                  <a:lnTo>
                    <a:pt x="2298" y="9"/>
                  </a:lnTo>
                  <a:lnTo>
                    <a:pt x="2323" y="3"/>
                  </a:lnTo>
                  <a:lnTo>
                    <a:pt x="2351" y="0"/>
                  </a:lnTo>
                  <a:close/>
                </a:path>
              </a:pathLst>
            </a:custGeom>
            <a:solidFill>
              <a:srgbClr val="CC8B00"/>
            </a:solidFill>
            <a:ln w="0">
              <a:noFill/>
              <a:prstDash val="solid"/>
              <a:round/>
            </a:ln>
            <a:sp3d extrusionH="196850"/>
          </p:spPr>
          <p:txBody>
            <a:bodyPr vert="horz" wrap="square" lIns="91440" tIns="45720" rIns="91440" bIns="45720" numCol="1" anchor="t" anchorCtr="0" compatLnSpc="1"/>
            <a:lstStyle/>
            <a:p>
              <a:endParaRPr lang="en-US">
                <a:solidFill>
                  <a:prstClr val="black"/>
                </a:solidFill>
              </a:endParaRPr>
            </a:p>
          </p:txBody>
        </p:sp>
        <p:sp>
          <p:nvSpPr>
            <p:cNvPr id="95" name="Oval 79"/>
            <p:cNvSpPr/>
            <p:nvPr/>
          </p:nvSpPr>
          <p:spPr>
            <a:xfrm rot="19694758">
              <a:off x="1553342" y="1733929"/>
              <a:ext cx="533428" cy="533428"/>
            </a:xfrm>
            <a:prstGeom prst="ellipse">
              <a:avLst/>
            </a:prstGeom>
            <a:solidFill>
              <a:srgbClr val="CC8B00"/>
            </a:solidFill>
            <a:ln>
              <a:noFill/>
            </a:ln>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pic>
        <p:nvPicPr>
          <p:cNvPr id="3074" name="Picture 2" descr="C:\Users\jinglu.hui\Desktop\金融二维码(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296" y="2499742"/>
            <a:ext cx="1687835" cy="1687835"/>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59385" y="129540"/>
            <a:ext cx="1950085" cy="499745"/>
            <a:chOff x="251" y="204"/>
            <a:chExt cx="3071" cy="787"/>
          </a:xfrm>
        </p:grpSpPr>
        <p:sp>
          <p:nvSpPr>
            <p:cNvPr id="6" name="文本框 18"/>
            <p:cNvSpPr txBox="1"/>
            <p:nvPr/>
          </p:nvSpPr>
          <p:spPr>
            <a:xfrm flipH="1">
              <a:off x="251" y="204"/>
              <a:ext cx="3071" cy="787"/>
            </a:xfrm>
            <a:prstGeom prst="rect">
              <a:avLst/>
            </a:prstGeom>
            <a:solidFill>
              <a:srgbClr val="CC8B00"/>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3" name="KSO_Shape"/>
            <p:cNvSpPr/>
            <p:nvPr/>
          </p:nvSpPr>
          <p:spPr bwMode="auto">
            <a:xfrm>
              <a:off x="342" y="272"/>
              <a:ext cx="438" cy="650"/>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rgbClr val="CC8B00"/>
            </a:solidFill>
            <a:ln>
              <a:solidFill>
                <a:schemeClr val="bg1"/>
              </a:solid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grpSp>
      <p:sp>
        <p:nvSpPr>
          <p:cNvPr id="13" name="矩形 12"/>
          <p:cNvSpPr/>
          <p:nvPr/>
        </p:nvSpPr>
        <p:spPr>
          <a:xfrm>
            <a:off x="526703" y="-15575"/>
            <a:ext cx="1402080" cy="645160"/>
          </a:xfrm>
          <a:prstGeom prst="rect">
            <a:avLst/>
          </a:prstGeom>
        </p:spPr>
        <p:txBody>
          <a:bodyPr wrap="none">
            <a:spAutoFit/>
          </a:bodyPr>
          <a:lstStyle/>
          <a:p>
            <a:pPr lvl="0" algn="l" fontAlgn="auto">
              <a:lnSpc>
                <a:spcPct val="150000"/>
              </a:lnSpc>
              <a:spcBef>
                <a:spcPts val="0"/>
              </a:spcBef>
              <a:spcAft>
                <a:spcPts val="0"/>
              </a:spcAft>
              <a:defRPr/>
            </a:pP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联系方式</a:t>
            </a:r>
            <a:endPar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par>
                                <p:cTn id="8" presetID="8" presetClass="emph" presetSubtype="0" repeatCount="indefinite" fill="hold" grpId="1" nodeType="withEffect">
                                  <p:stCondLst>
                                    <p:cond delay="0"/>
                                  </p:stCondLst>
                                  <p:childTnLst>
                                    <p:animRot by="21600000">
                                      <p:cBhvr>
                                        <p:cTn id="9" dur="2000" fill="hold"/>
                                        <p:tgtEl>
                                          <p:spTgt spid="88"/>
                                        </p:tgtEl>
                                        <p:attrNameLst>
                                          <p:attrName>r</p:attrName>
                                        </p:attrNameLst>
                                      </p:cBhvr>
                                    </p:animRot>
                                  </p:childTnLst>
                                </p:cTn>
                              </p:par>
                              <p:par>
                                <p:cTn id="10" presetID="10" presetClass="entr" presetSubtype="0" fill="hold" grpId="0" nodeType="withEffect">
                                  <p:stCondLst>
                                    <p:cond delay="0"/>
                                  </p:stCondLst>
                                  <p:childTnLst>
                                    <p:set>
                                      <p:cBhvr>
                                        <p:cTn id="11" dur="1" fill="hold">
                                          <p:stCondLst>
                                            <p:cond delay="0"/>
                                          </p:stCondLst>
                                        </p:cTn>
                                        <p:tgtEl>
                                          <p:spTgt spid="89"/>
                                        </p:tgtEl>
                                        <p:attrNameLst>
                                          <p:attrName>style.visibility</p:attrName>
                                        </p:attrNameLst>
                                      </p:cBhvr>
                                      <p:to>
                                        <p:strVal val="visible"/>
                                      </p:to>
                                    </p:set>
                                    <p:animEffect transition="in" filter="fade">
                                      <p:cBhvr>
                                        <p:cTn id="12" dur="500"/>
                                        <p:tgtEl>
                                          <p:spTgt spid="89"/>
                                        </p:tgtEl>
                                      </p:cBhvr>
                                    </p:animEffect>
                                  </p:childTnLst>
                                </p:cTn>
                              </p:par>
                              <p:par>
                                <p:cTn id="13" presetID="8" presetClass="emph" presetSubtype="0" repeatCount="indefinite" fill="hold" grpId="1" nodeType="withEffect">
                                  <p:stCondLst>
                                    <p:cond delay="0"/>
                                  </p:stCondLst>
                                  <p:childTnLst>
                                    <p:animRot by="-21600000">
                                      <p:cBhvr>
                                        <p:cTn id="14" dur="2000" fill="hold"/>
                                        <p:tgtEl>
                                          <p:spTgt spid="89"/>
                                        </p:tgtEl>
                                        <p:attrNameLst>
                                          <p:attrName>r</p:attrName>
                                        </p:attrNameLst>
                                      </p:cBhvr>
                                    </p:animRot>
                                  </p:childTnLst>
                                </p:cTn>
                              </p:par>
                              <p:par>
                                <p:cTn id="15" presetID="10" presetClass="entr" presetSubtype="0" fill="hold" grpId="0" nodeType="with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fade">
                                      <p:cBhvr>
                                        <p:cTn id="17" dur="500"/>
                                        <p:tgtEl>
                                          <p:spTgt spid="90"/>
                                        </p:tgtEl>
                                      </p:cBhvr>
                                    </p:animEffect>
                                  </p:childTnLst>
                                </p:cTn>
                              </p:par>
                              <p:par>
                                <p:cTn id="18" presetID="8" presetClass="emph" presetSubtype="0" repeatCount="indefinite" fill="hold" grpId="1" nodeType="withEffect">
                                  <p:stCondLst>
                                    <p:cond delay="0"/>
                                  </p:stCondLst>
                                  <p:childTnLst>
                                    <p:animRot by="21600000">
                                      <p:cBhvr>
                                        <p:cTn id="19" dur="2000" fill="hold"/>
                                        <p:tgtEl>
                                          <p:spTgt spid="90"/>
                                        </p:tgtEl>
                                        <p:attrNameLst>
                                          <p:attrName>r</p:attrName>
                                        </p:attrNameLst>
                                      </p:cBhvr>
                                    </p:animRot>
                                  </p:childTnLst>
                                </p:cTn>
                              </p:par>
                              <p:par>
                                <p:cTn id="20" presetID="10" presetClass="entr" presetSubtype="0" fill="hold" grpId="0" nodeType="with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fade">
                                      <p:cBhvr>
                                        <p:cTn id="22" dur="500"/>
                                        <p:tgtEl>
                                          <p:spTgt spid="91"/>
                                        </p:tgtEl>
                                      </p:cBhvr>
                                    </p:animEffect>
                                  </p:childTnLst>
                                </p:cTn>
                              </p:par>
                              <p:par>
                                <p:cTn id="23" presetID="8" presetClass="emph" presetSubtype="0" repeatCount="indefinite" fill="hold" grpId="1" nodeType="withEffect">
                                  <p:stCondLst>
                                    <p:cond delay="0"/>
                                  </p:stCondLst>
                                  <p:childTnLst>
                                    <p:animRot by="-21600000">
                                      <p:cBhvr>
                                        <p:cTn id="24" dur="2000" fill="hold"/>
                                        <p:tgtEl>
                                          <p:spTgt spid="91"/>
                                        </p:tgtEl>
                                        <p:attrNameLst>
                                          <p:attrName>r</p:attrName>
                                        </p:attrNameLst>
                                      </p:cBhvr>
                                    </p:animRot>
                                  </p:childTnLst>
                                </p:cTn>
                              </p:par>
                              <p:par>
                                <p:cTn id="25" presetID="10" presetClass="entr" presetSubtype="0"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fade">
                                      <p:cBhvr>
                                        <p:cTn id="27" dur="500"/>
                                        <p:tgtEl>
                                          <p:spTgt spid="92"/>
                                        </p:tgtEl>
                                      </p:cBhvr>
                                    </p:animEffect>
                                  </p:childTnLst>
                                </p:cTn>
                              </p:par>
                              <p:par>
                                <p:cTn id="28" presetID="8" presetClass="emph" presetSubtype="0" repeatCount="indefinite" fill="hold" grpId="1" nodeType="withEffect">
                                  <p:stCondLst>
                                    <p:cond delay="0"/>
                                  </p:stCondLst>
                                  <p:childTnLst>
                                    <p:animRot by="21600000">
                                      <p:cBhvr>
                                        <p:cTn id="29" dur="2000" fill="hold"/>
                                        <p:tgtEl>
                                          <p:spTgt spid="92"/>
                                        </p:tgtEl>
                                        <p:attrNameLst>
                                          <p:attrName>r</p:attrName>
                                        </p:attrNameLst>
                                      </p:cBhvr>
                                    </p:animRot>
                                  </p:childTnLst>
                                </p:cTn>
                              </p:par>
                              <p:par>
                                <p:cTn id="30" presetID="22" presetClass="entr" presetSubtype="4" fill="hold" nodeType="withEffect">
                                  <p:stCondLst>
                                    <p:cond delay="1000"/>
                                  </p:stCondLst>
                                  <p:childTnLst>
                                    <p:set>
                                      <p:cBhvr>
                                        <p:cTn id="31" dur="1" fill="hold">
                                          <p:stCondLst>
                                            <p:cond delay="0"/>
                                          </p:stCondLst>
                                        </p:cTn>
                                        <p:tgtEl>
                                          <p:spTgt spid="93"/>
                                        </p:tgtEl>
                                        <p:attrNameLst>
                                          <p:attrName>style.visibility</p:attrName>
                                        </p:attrNameLst>
                                      </p:cBhvr>
                                      <p:to>
                                        <p:strVal val="visible"/>
                                      </p:to>
                                    </p:set>
                                    <p:animEffect transition="in" filter="wipe(down)">
                                      <p:cBhvr>
                                        <p:cTn id="32" dur="500"/>
                                        <p:tgtEl>
                                          <p:spTgt spid="93"/>
                                        </p:tgtEl>
                                      </p:cBhvr>
                                    </p:animEffect>
                                  </p:childTnLst>
                                </p:cTn>
                              </p:par>
                            </p:childTnLst>
                          </p:cTn>
                        </p:par>
                        <p:par>
                          <p:cTn id="33" fill="hold">
                            <p:stCondLst>
                              <p:cond delay="500"/>
                            </p:stCondLst>
                            <p:childTnLst>
                              <p:par>
                                <p:cTn id="34" presetID="52" presetClass="entr" presetSubtype="0"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Scale>
                                      <p:cBhvr>
                                        <p:cTn id="36" dur="1000" decel="50000" fill="hold">
                                          <p:stCondLst>
                                            <p:cond delay="0"/>
                                          </p:stCondLst>
                                        </p:cTn>
                                        <p:tgtEl>
                                          <p:spTgt spid="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84"/>
                                        </p:tgtEl>
                                        <p:attrNameLst>
                                          <p:attrName>ppt_x</p:attrName>
                                          <p:attrName>ppt_y</p:attrName>
                                        </p:attrNameLst>
                                      </p:cBhvr>
                                    </p:animMotion>
                                    <p:animEffect transition="in" filter="fade">
                                      <p:cBhvr>
                                        <p:cTn id="38" dur="1000"/>
                                        <p:tgtEl>
                                          <p:spTgt spid="84"/>
                                        </p:tgtEl>
                                      </p:cBhvr>
                                    </p:animEffect>
                                  </p:childTnLst>
                                </p:cTn>
                              </p:par>
                              <p:par>
                                <p:cTn id="39" presetID="52" presetClass="entr" presetSubtype="0" fill="hold" nodeType="withEffect">
                                  <p:stCondLst>
                                    <p:cond delay="500"/>
                                  </p:stCondLst>
                                  <p:childTnLst>
                                    <p:set>
                                      <p:cBhvr>
                                        <p:cTn id="40" dur="1" fill="hold">
                                          <p:stCondLst>
                                            <p:cond delay="0"/>
                                          </p:stCondLst>
                                        </p:cTn>
                                        <p:tgtEl>
                                          <p:spTgt spid="85"/>
                                        </p:tgtEl>
                                        <p:attrNameLst>
                                          <p:attrName>style.visibility</p:attrName>
                                        </p:attrNameLst>
                                      </p:cBhvr>
                                      <p:to>
                                        <p:strVal val="visible"/>
                                      </p:to>
                                    </p:set>
                                    <p:animScale>
                                      <p:cBhvr>
                                        <p:cTn id="41"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85"/>
                                        </p:tgtEl>
                                        <p:attrNameLst>
                                          <p:attrName>ppt_x</p:attrName>
                                          <p:attrName>ppt_y</p:attrName>
                                        </p:attrNameLst>
                                      </p:cBhvr>
                                    </p:animMotion>
                                    <p:animEffect transition="in" filter="fade">
                                      <p:cBhvr>
                                        <p:cTn id="43" dur="1000"/>
                                        <p:tgtEl>
                                          <p:spTgt spid="85"/>
                                        </p:tgtEl>
                                      </p:cBhvr>
                                    </p:animEffect>
                                  </p:childTnLst>
                                </p:cTn>
                              </p:par>
                              <p:par>
                                <p:cTn id="44" presetID="52" presetClass="entr" presetSubtype="0" fill="hold" nodeType="withEffect">
                                  <p:stCondLst>
                                    <p:cond delay="1000"/>
                                  </p:stCondLst>
                                  <p:childTnLst>
                                    <p:set>
                                      <p:cBhvr>
                                        <p:cTn id="45" dur="1" fill="hold">
                                          <p:stCondLst>
                                            <p:cond delay="0"/>
                                          </p:stCondLst>
                                        </p:cTn>
                                        <p:tgtEl>
                                          <p:spTgt spid="86"/>
                                        </p:tgtEl>
                                        <p:attrNameLst>
                                          <p:attrName>style.visibility</p:attrName>
                                        </p:attrNameLst>
                                      </p:cBhvr>
                                      <p:to>
                                        <p:strVal val="visible"/>
                                      </p:to>
                                    </p:set>
                                    <p:animScale>
                                      <p:cBhvr>
                                        <p:cTn id="46"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86"/>
                                        </p:tgtEl>
                                        <p:attrNameLst>
                                          <p:attrName>ppt_x</p:attrName>
                                          <p:attrName>ppt_y</p:attrName>
                                        </p:attrNameLst>
                                      </p:cBhvr>
                                    </p:animMotion>
                                    <p:animEffect transition="in" filter="fade">
                                      <p:cBhvr>
                                        <p:cTn id="48" dur="1000"/>
                                        <p:tgtEl>
                                          <p:spTgt spid="86"/>
                                        </p:tgtEl>
                                      </p:cBhvr>
                                    </p:animEffect>
                                  </p:childTnLst>
                                </p:cTn>
                              </p:par>
                            </p:childTnLst>
                          </p:cTn>
                        </p:par>
                        <p:par>
                          <p:cTn id="49" fill="hold">
                            <p:stCondLst>
                              <p:cond delay="1500"/>
                            </p:stCondLst>
                            <p:childTnLst>
                              <p:par>
                                <p:cTn id="50" presetID="55" presetClass="entr" presetSubtype="0" fill="hold" grpId="0" nodeType="afterEffect">
                                  <p:stCondLst>
                                    <p:cond delay="0"/>
                                  </p:stCondLst>
                                  <p:iterate type="lt">
                                    <p:tmPct val="10000"/>
                                  </p:iterate>
                                  <p:childTnLst>
                                    <p:set>
                                      <p:cBhvr>
                                        <p:cTn id="51" dur="1" fill="hold">
                                          <p:stCondLst>
                                            <p:cond delay="0"/>
                                          </p:stCondLst>
                                        </p:cTn>
                                        <p:tgtEl>
                                          <p:spTgt spid="87"/>
                                        </p:tgtEl>
                                        <p:attrNameLst>
                                          <p:attrName>style.visibility</p:attrName>
                                        </p:attrNameLst>
                                      </p:cBhvr>
                                      <p:to>
                                        <p:strVal val="visible"/>
                                      </p:to>
                                    </p:set>
                                    <p:anim calcmode="lin" valueType="num">
                                      <p:cBhvr>
                                        <p:cTn id="52" dur="500" fill="hold"/>
                                        <p:tgtEl>
                                          <p:spTgt spid="87"/>
                                        </p:tgtEl>
                                        <p:attrNameLst>
                                          <p:attrName>ppt_w</p:attrName>
                                        </p:attrNameLst>
                                      </p:cBhvr>
                                      <p:tavLst>
                                        <p:tav tm="0">
                                          <p:val>
                                            <p:strVal val="#ppt_w*0.70"/>
                                          </p:val>
                                        </p:tav>
                                        <p:tav tm="100000">
                                          <p:val>
                                            <p:strVal val="#ppt_w"/>
                                          </p:val>
                                        </p:tav>
                                      </p:tavLst>
                                    </p:anim>
                                    <p:anim calcmode="lin" valueType="num">
                                      <p:cBhvr>
                                        <p:cTn id="53" dur="500" fill="hold"/>
                                        <p:tgtEl>
                                          <p:spTgt spid="87"/>
                                        </p:tgtEl>
                                        <p:attrNameLst>
                                          <p:attrName>ppt_h</p:attrName>
                                        </p:attrNameLst>
                                      </p:cBhvr>
                                      <p:tavLst>
                                        <p:tav tm="0">
                                          <p:val>
                                            <p:strVal val="#ppt_h"/>
                                          </p:val>
                                        </p:tav>
                                        <p:tav tm="100000">
                                          <p:val>
                                            <p:strVal val="#ppt_h"/>
                                          </p:val>
                                        </p:tav>
                                      </p:tavLst>
                                    </p:anim>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P spid="88" grpId="1" animBg="1"/>
      <p:bldP spid="89" grpId="0" animBg="1"/>
      <p:bldP spid="89" grpId="1" animBg="1"/>
      <p:bldP spid="90" grpId="0" bldLvl="0" animBg="1"/>
      <p:bldP spid="90" grpId="1" bldLvl="0" animBg="1"/>
      <p:bldP spid="91" grpId="0" animBg="1"/>
      <p:bldP spid="91" grpId="1" animBg="1"/>
      <p:bldP spid="92" grpId="0" animBg="1"/>
      <p:bldP spid="9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208006" y="1654805"/>
            <a:ext cx="3230880" cy="1014730"/>
          </a:xfrm>
          <a:prstGeom prst="rect">
            <a:avLst/>
          </a:prstGeom>
        </p:spPr>
        <p:txBody>
          <a:bodyPr wrap="none">
            <a:spAutoFit/>
          </a:bodyPr>
          <a:lstStyle/>
          <a:p>
            <a:pPr>
              <a:lnSpc>
                <a:spcPct val="100000"/>
              </a:lnSpc>
              <a:spcBef>
                <a:spcPts val="600"/>
              </a:spcBef>
              <a:spcAft>
                <a:spcPts val="600"/>
              </a:spcAft>
            </a:pPr>
            <a:r>
              <a:rPr lang="zh-CN" altLang="en-US" sz="6000" b="1" dirty="0" smtClean="0">
                <a:solidFill>
                  <a:srgbClr val="C00000"/>
                </a:solidFill>
                <a:latin typeface="微软雅黑" panose="020B0503020204020204" pitchFamily="34" charset="-122"/>
                <a:ea typeface="微软雅黑" panose="020B0503020204020204" pitchFamily="34" charset="-122"/>
              </a:rPr>
              <a:t>问题</a:t>
            </a:r>
            <a:r>
              <a:rPr lang="zh-CN" altLang="en-US" sz="6000" b="1" dirty="0">
                <a:solidFill>
                  <a:srgbClr val="C00000"/>
                </a:solidFill>
                <a:latin typeface="微软雅黑" panose="020B0503020204020204" pitchFamily="34" charset="-122"/>
                <a:ea typeface="微软雅黑" panose="020B0503020204020204" pitchFamily="34" charset="-122"/>
              </a:rPr>
              <a:t>答疑</a:t>
            </a:r>
          </a:p>
        </p:txBody>
      </p:sp>
      <p:pic>
        <p:nvPicPr>
          <p:cNvPr id="8" name="Picture 2" descr="C:\Documents and Settings\wangzhaokai\桌面\伟哥的PT\element\3742433_134451993778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1316" y="691186"/>
            <a:ext cx="2474149" cy="345638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223" y="1851670"/>
            <a:ext cx="9144000" cy="1023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grpSp>
        <p:nvGrpSpPr>
          <p:cNvPr id="9" name="组合 8"/>
          <p:cNvGrpSpPr/>
          <p:nvPr/>
        </p:nvGrpSpPr>
        <p:grpSpPr>
          <a:xfrm>
            <a:off x="634320" y="1707654"/>
            <a:ext cx="985352" cy="1046982"/>
            <a:chOff x="976730" y="1128387"/>
            <a:chExt cx="2071702" cy="2304331"/>
          </a:xfrm>
        </p:grpSpPr>
        <p:sp>
          <p:nvSpPr>
            <p:cNvPr id="10" name="等腰三角形 9"/>
            <p:cNvSpPr/>
            <p:nvPr/>
          </p:nvSpPr>
          <p:spPr>
            <a:xfrm rot="10800000">
              <a:off x="976730" y="1789644"/>
              <a:ext cx="1785950" cy="15001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11" name="等腰三角形 10"/>
            <p:cNvSpPr/>
            <p:nvPr/>
          </p:nvSpPr>
          <p:spPr>
            <a:xfrm rot="10800000">
              <a:off x="1262482" y="1932520"/>
              <a:ext cx="1785950" cy="1500198"/>
            </a:xfrm>
            <a:prstGeom prst="triangle">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solidFill>
                  <a:schemeClr val="accent6"/>
                </a:solidFill>
              </a:endParaRPr>
            </a:p>
          </p:txBody>
        </p:sp>
        <p:sp>
          <p:nvSpPr>
            <p:cNvPr id="12" name="TextBox 11"/>
            <p:cNvSpPr txBox="1"/>
            <p:nvPr/>
          </p:nvSpPr>
          <p:spPr>
            <a:xfrm>
              <a:off x="1587069" y="1128387"/>
              <a:ext cx="1012160" cy="2235400"/>
            </a:xfrm>
            <a:prstGeom prst="rect">
              <a:avLst/>
            </a:prstGeom>
            <a:noFill/>
          </p:spPr>
          <p:txBody>
            <a:bodyPr wrap="square" rtlCol="0">
              <a:spAutoFit/>
            </a:bodyPr>
            <a:lstStyle/>
            <a:p>
              <a:pPr algn="ctr">
                <a:lnSpc>
                  <a:spcPct val="150000"/>
                </a:lnSpc>
              </a:pPr>
              <a:r>
                <a:rPr lang="en-US" altLang="zh-CN" sz="4000" b="1" dirty="0" smtClean="0">
                  <a:solidFill>
                    <a:schemeClr val="bg1"/>
                  </a:solidFill>
                </a:rPr>
                <a:t>1</a:t>
              </a:r>
              <a:endParaRPr lang="zh-CN" altLang="en-US" sz="4000" b="1" dirty="0" smtClean="0">
                <a:solidFill>
                  <a:schemeClr val="bg1"/>
                </a:solidFill>
              </a:endParaRPr>
            </a:p>
          </p:txBody>
        </p:sp>
      </p:grpSp>
      <p:sp>
        <p:nvSpPr>
          <p:cNvPr id="13" name="TextBox 12"/>
          <p:cNvSpPr txBox="1"/>
          <p:nvPr/>
        </p:nvSpPr>
        <p:spPr>
          <a:xfrm>
            <a:off x="3286116" y="1857370"/>
            <a:ext cx="7072362" cy="1015663"/>
          </a:xfrm>
          <a:prstGeom prst="rect">
            <a:avLst/>
          </a:prstGeom>
          <a:noFill/>
        </p:spPr>
        <p:txBody>
          <a:bodyPr wrap="square" rtlCol="0">
            <a:spAutoFit/>
          </a:bodyPr>
          <a:lstStyle/>
          <a:p>
            <a:pPr>
              <a:lnSpc>
                <a:spcPct val="150000"/>
              </a:lnSpc>
            </a:pP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大赛简介</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8"/>
          <p:cNvSpPr txBox="1"/>
          <p:nvPr/>
        </p:nvSpPr>
        <p:spPr>
          <a:xfrm flipH="1">
            <a:off x="1421130" y="1673225"/>
            <a:ext cx="5883910" cy="1315720"/>
          </a:xfrm>
          <a:prstGeom prst="rect">
            <a:avLst/>
          </a:prstGeom>
          <a:noFill/>
          <a:effectLst/>
        </p:spPr>
        <p:txBody>
          <a:bodyPr lIns="428548" anchor="ctr">
            <a:scene3d>
              <a:camera prst="orthographicFront"/>
              <a:lightRig rig="threePt" dir="t"/>
            </a:scene3d>
          </a:bodyP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pPr algn="ctr">
              <a:lnSpc>
                <a:spcPct val="110000"/>
              </a:lnSpc>
            </a:pPr>
            <a:r>
              <a:rPr lang="zh-CN" altLang="zh-CN" sz="8000" b="1" dirty="0" smtClean="0">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sym typeface="+mn-ea"/>
              </a:rPr>
              <a:t>感 谢 聆 听</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45753" y="1153150"/>
            <a:ext cx="3786214" cy="2157730"/>
          </a:xfrm>
          <a:prstGeom prst="rect">
            <a:avLst/>
          </a:prstGeom>
          <a:noFill/>
        </p:spPr>
        <p:txBody>
          <a:bodyPr wrap="square" rtlCol="0">
            <a:spAutoFit/>
          </a:bodyPr>
          <a:lstStyle/>
          <a:p>
            <a:pPr>
              <a:lnSpc>
                <a:spcPct val="160000"/>
              </a:lnSpc>
            </a:pPr>
            <a:r>
              <a:rPr lang="zh-CN" altLang="en-US" b="1" dirty="0" smtClean="0">
                <a:latin typeface="微软雅黑" panose="020B0503020204020204" pitchFamily="34" charset="-122"/>
                <a:ea typeface="微软雅黑" panose="020B0503020204020204" pitchFamily="34" charset="-122"/>
              </a:rPr>
              <a:t>举办单位</a:t>
            </a:r>
            <a:endParaRPr lang="zh-CN" altLang="en-US" sz="1400" b="1" dirty="0" smtClean="0">
              <a:latin typeface="微软雅黑" panose="020B0503020204020204" pitchFamily="34" charset="-122"/>
              <a:ea typeface="微软雅黑" panose="020B0503020204020204" pitchFamily="34" charset="-122"/>
            </a:endParaRPr>
          </a:p>
          <a:p>
            <a:pPr>
              <a:lnSpc>
                <a:spcPct val="220000"/>
              </a:lnSpc>
            </a:pPr>
            <a:r>
              <a:rPr lang="zh-CN" altLang="en-US" sz="1200" b="1" dirty="0" smtClean="0">
                <a:latin typeface="微软雅黑" panose="020B0503020204020204" pitchFamily="34" charset="-122"/>
                <a:ea typeface="微软雅黑" panose="020B0503020204020204" pitchFamily="34" charset="-122"/>
              </a:rPr>
              <a:t>指导单位：全国金融职业教育教学指导委员会</a:t>
            </a:r>
          </a:p>
          <a:p>
            <a:pPr>
              <a:lnSpc>
                <a:spcPct val="220000"/>
              </a:lnSpc>
            </a:pPr>
            <a:r>
              <a:rPr lang="zh-CN" altLang="en-US" sz="1200" b="1" dirty="0" smtClean="0">
                <a:latin typeface="微软雅黑" panose="020B0503020204020204" pitchFamily="34" charset="-122"/>
                <a:ea typeface="微软雅黑" panose="020B0503020204020204" pitchFamily="34" charset="-122"/>
              </a:rPr>
              <a:t>主办单位：中国量化投资研究院</a:t>
            </a:r>
          </a:p>
          <a:p>
            <a:pPr>
              <a:lnSpc>
                <a:spcPct val="220000"/>
              </a:lnSpc>
            </a:pPr>
            <a:r>
              <a:rPr lang="zh-CN" altLang="en-US" sz="1200" b="1" dirty="0" smtClean="0">
                <a:latin typeface="微软雅黑" panose="020B0503020204020204" pitchFamily="34" charset="-122"/>
                <a:ea typeface="微软雅黑" panose="020B0503020204020204" pitchFamily="34" charset="-122"/>
                <a:sym typeface="+mn-ea"/>
              </a:rPr>
              <a:t>承办单位：深圳国泰安教育技术有限公司</a:t>
            </a:r>
            <a:endParaRPr lang="zh-CN" altLang="en-US" sz="1200" b="1" dirty="0" smtClean="0">
              <a:latin typeface="微软雅黑" panose="020B0503020204020204" pitchFamily="34" charset="-122"/>
              <a:ea typeface="微软雅黑" panose="020B0503020204020204" pitchFamily="34" charset="-122"/>
            </a:endParaRPr>
          </a:p>
          <a:p>
            <a:pPr>
              <a:lnSpc>
                <a:spcPct val="220000"/>
              </a:lnSpc>
            </a:pPr>
            <a:r>
              <a:rPr lang="zh-CN" altLang="en-US" sz="1200" b="1" dirty="0" smtClean="0">
                <a:latin typeface="微软雅黑" panose="020B0503020204020204" pitchFamily="34" charset="-122"/>
                <a:ea typeface="微软雅黑" panose="020B0503020204020204" pitchFamily="34" charset="-122"/>
              </a:rPr>
              <a:t>协办单位：中国财经数据创新研究院</a:t>
            </a:r>
          </a:p>
        </p:txBody>
      </p:sp>
      <p:sp>
        <p:nvSpPr>
          <p:cNvPr id="2" name="TextBox 1"/>
          <p:cNvSpPr txBox="1"/>
          <p:nvPr/>
        </p:nvSpPr>
        <p:spPr>
          <a:xfrm>
            <a:off x="4459605" y="1153160"/>
            <a:ext cx="4121150" cy="3630295"/>
          </a:xfrm>
          <a:prstGeom prst="rect">
            <a:avLst/>
          </a:prstGeom>
          <a:noFill/>
          <a:extLst>
            <a:ext uri="{909E8E84-426E-40DD-AFC4-6F175D3DCCD1}">
              <a14:hiddenFill xmlns:a14="http://schemas.microsoft.com/office/drawing/2010/main">
                <a:solidFill>
                  <a:srgbClr val="FFFF00"/>
                </a:solidFill>
              </a14:hiddenFill>
            </a:ext>
          </a:extLst>
        </p:spPr>
        <p:txBody>
          <a:bodyPr wrap="square" rtlCol="0">
            <a:spAutoFit/>
          </a:bodyPr>
          <a:lstStyle/>
          <a:p>
            <a:pPr>
              <a:lnSpc>
                <a:spcPct val="160000"/>
              </a:lnSpc>
            </a:pPr>
            <a:r>
              <a:rPr lang="zh-CN" altLang="zh-CN" b="1" dirty="0">
                <a:latin typeface="微软雅黑" panose="020B0503020204020204" pitchFamily="34" charset="-122"/>
                <a:ea typeface="微软雅黑" panose="020B0503020204020204" pitchFamily="34" charset="-122"/>
                <a:cs typeface="微软雅黑" panose="020B0503020204020204" pitchFamily="34" charset="-122"/>
              </a:rPr>
              <a:t>大赛</a:t>
            </a:r>
            <a:r>
              <a:rPr lang="zh-CN" altLang="zh-CN" b="1" dirty="0" smtClean="0">
                <a:latin typeface="微软雅黑" panose="020B0503020204020204" pitchFamily="34" charset="-122"/>
                <a:ea typeface="微软雅黑" panose="020B0503020204020204" pitchFamily="34" charset="-122"/>
                <a:cs typeface="微软雅黑" panose="020B0503020204020204" pitchFamily="34" charset="-122"/>
              </a:rPr>
              <a:t>组委会</a:t>
            </a:r>
            <a:endParaRPr lang="en-US" altLang="zh-CN" sz="1200" b="1"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成   铨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全国金融职业教育教学指导委员会副秘书长；</a:t>
            </a:r>
            <a:endParaRPr lang="en-US" altLang="zh-CN"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zh-CN" sz="1200" b="1" dirty="0">
                <a:latin typeface="微软雅黑" panose="020B0503020204020204" pitchFamily="34" charset="-122"/>
                <a:ea typeface="微软雅黑" panose="020B0503020204020204" pitchFamily="34" charset="-122"/>
                <a:cs typeface="微软雅黑" panose="020B0503020204020204" pitchFamily="34" charset="-122"/>
              </a:rPr>
              <a:t>俞仲文</a:t>
            </a:r>
            <a:r>
              <a:rPr lang="en-US" altLang="zh-CN" sz="1200" b="1"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zh-CN" sz="1200" dirty="0">
                <a:latin typeface="微软雅黑" panose="020B0503020204020204" pitchFamily="34" charset="-122"/>
                <a:ea typeface="微软雅黑" panose="020B0503020204020204" pitchFamily="34" charset="-122"/>
                <a:cs typeface="微软雅黑" panose="020B0503020204020204" pitchFamily="34" charset="-122"/>
              </a:rPr>
              <a:t>中国职业技术教育学会副会长</a:t>
            </a:r>
            <a:r>
              <a:rPr lang="zh-CN" altLang="zh-CN" sz="1200" dirty="0" smtClean="0">
                <a:latin typeface="微软雅黑" panose="020B0503020204020204" pitchFamily="34" charset="-122"/>
                <a:ea typeface="微软雅黑" panose="020B0503020204020204" pitchFamily="34" charset="-122"/>
                <a:cs typeface="微软雅黑" panose="020B0503020204020204" pitchFamily="34" charset="-122"/>
              </a:rPr>
              <a:t>；</a:t>
            </a:r>
          </a:p>
          <a:p>
            <a:pPr>
              <a:lnSpc>
                <a:spcPct val="110000"/>
              </a:lnSpc>
            </a:pPr>
            <a:endPar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10000"/>
              </a:lnSpc>
            </a:pP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陈工孟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中国量化投资研究院院长；</a:t>
            </a:r>
            <a:endPar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深圳国泰安教育技术有限公司董事长；</a:t>
            </a: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上海交通大学金融学教授、博导；</a:t>
            </a:r>
          </a:p>
          <a:p>
            <a:pPr>
              <a:lnSpc>
                <a:spcPct val="110000"/>
              </a:lnSpc>
            </a:pPr>
            <a:endPar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10000"/>
              </a:lnSpc>
            </a:pP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丁  艳  </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中国量化投资研究院常务副院长 ；</a:t>
            </a: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深圳国泰安教育技</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术有</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sym typeface="+mn-ea"/>
              </a:rPr>
              <a:t>限公司执行总裁；</a:t>
            </a:r>
          </a:p>
          <a:p>
            <a:pPr>
              <a:lnSpc>
                <a:spcPct val="110000"/>
              </a:lnSpc>
            </a:pPr>
            <a:endPar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10000"/>
              </a:lnSpc>
            </a:pPr>
            <a:r>
              <a:rPr lang="zh-CN" altLang="en-US" sz="1200" b="1" dirty="0" smtClean="0">
                <a:latin typeface="微软雅黑" panose="020B0503020204020204" pitchFamily="34" charset="-122"/>
                <a:ea typeface="微软雅黑" panose="020B0503020204020204" pitchFamily="34" charset="-122"/>
                <a:cs typeface="微软雅黑" panose="020B0503020204020204" pitchFamily="34" charset="-122"/>
              </a:rPr>
              <a:t>王春雷</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深圳国泰安教育技</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术有</a:t>
            </a: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限公司执行总裁；</a:t>
            </a: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数据挖掘应用及金融工程应用实务专家；</a:t>
            </a: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华南师范大学数学学院兼职教授；</a:t>
            </a:r>
          </a:p>
          <a:p>
            <a:pPr>
              <a:lnSpc>
                <a:spcPct val="110000"/>
              </a:lnSpc>
            </a:pPr>
            <a:r>
              <a:rPr lang="zh-CN" altLang="en-US" sz="1200" dirty="0" smtClean="0">
                <a:latin typeface="微软雅黑" panose="020B0503020204020204" pitchFamily="34" charset="-122"/>
                <a:ea typeface="微软雅黑" panose="020B0503020204020204" pitchFamily="34" charset="-122"/>
                <a:cs typeface="微软雅黑" panose="020B0503020204020204" pitchFamily="34" charset="-122"/>
              </a:rPr>
              <a:t>               汕头大学商学院兼职教授；</a:t>
            </a:r>
            <a:endParaRPr lang="zh-CN" altLang="en-US" sz="1200"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3" name="组合 22"/>
          <p:cNvGrpSpPr/>
          <p:nvPr/>
        </p:nvGrpSpPr>
        <p:grpSpPr>
          <a:xfrm>
            <a:off x="0" y="152366"/>
            <a:ext cx="6445956" cy="643325"/>
            <a:chOff x="3482975" y="1733740"/>
            <a:chExt cx="6445956" cy="643325"/>
          </a:xfrm>
        </p:grpSpPr>
        <p:sp>
          <p:nvSpPr>
            <p:cNvPr id="24" name="等腰三角形 23"/>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25" name="等腰三角形 24"/>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26"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27"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a:latin typeface="Agency FB" panose="020B0503020202020204" pitchFamily="34" charset="0"/>
                </a:rPr>
                <a:t>01</a:t>
              </a:r>
              <a:endParaRPr lang="zh-CN" altLang="en-US" sz="3810" dirty="0">
                <a:latin typeface="Agency FB" panose="020B0503020202020204" pitchFamily="34" charset="0"/>
              </a:endParaRPr>
            </a:p>
          </p:txBody>
        </p:sp>
        <p:sp>
          <p:nvSpPr>
            <p:cNvPr id="28"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29"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大赛简介</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大赛组织单位</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152366"/>
            <a:ext cx="5396230" cy="643325"/>
            <a:chOff x="3482975" y="1733740"/>
            <a:chExt cx="5396230" cy="643325"/>
          </a:xfrm>
        </p:grpSpPr>
        <p:sp>
          <p:nvSpPr>
            <p:cNvPr id="24" name="等腰三角形 23"/>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25" name="等腰三角形 24"/>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26" name="文本框 18"/>
            <p:cNvSpPr txBox="1"/>
            <p:nvPr/>
          </p:nvSpPr>
          <p:spPr>
            <a:xfrm flipH="1">
              <a:off x="3482975" y="1759775"/>
              <a:ext cx="5059680" cy="499745"/>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27"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a:latin typeface="Agency FB" panose="020B0503020202020204" pitchFamily="34" charset="0"/>
                </a:rPr>
                <a:t>01</a:t>
              </a:r>
              <a:endParaRPr lang="zh-CN" altLang="en-US" sz="3810" dirty="0">
                <a:latin typeface="Agency FB" panose="020B0503020202020204" pitchFamily="34" charset="0"/>
              </a:endParaRPr>
            </a:p>
          </p:txBody>
        </p:sp>
        <p:sp>
          <p:nvSpPr>
            <p:cNvPr id="28"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29" name="TextBox 47"/>
            <p:cNvSpPr txBox="1"/>
            <p:nvPr/>
          </p:nvSpPr>
          <p:spPr>
            <a:xfrm>
              <a:off x="4956175" y="1838515"/>
              <a:ext cx="3923030" cy="39878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大赛简介</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大赛组织单位</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cxnSp>
        <p:nvCxnSpPr>
          <p:cNvPr id="10" name="直接连接符 9"/>
          <p:cNvCxnSpPr/>
          <p:nvPr>
            <p:custDataLst>
              <p:tags r:id="rId1"/>
            </p:custDataLst>
          </p:nvPr>
        </p:nvCxnSpPr>
        <p:spPr>
          <a:xfrm>
            <a:off x="3064205" y="2611120"/>
            <a:ext cx="1743341" cy="0"/>
          </a:xfrm>
          <a:prstGeom prst="line">
            <a:avLst/>
          </a:prstGeom>
          <a:noFill/>
          <a:ln w="50800" cap="rnd" cmpd="sng" algn="ctr">
            <a:solidFill>
              <a:srgbClr val="E1448B"/>
            </a:solidFill>
            <a:prstDash val="solid"/>
            <a:miter lim="800000"/>
          </a:ln>
          <a:effectLst/>
        </p:spPr>
      </p:cxnSp>
      <p:sp>
        <p:nvSpPr>
          <p:cNvPr id="12" name="椭圆 11"/>
          <p:cNvSpPr/>
          <p:nvPr>
            <p:custDataLst>
              <p:tags r:id="rId2"/>
            </p:custDataLst>
          </p:nvPr>
        </p:nvSpPr>
        <p:spPr>
          <a:xfrm>
            <a:off x="4243214" y="3043634"/>
            <a:ext cx="118110" cy="118110"/>
          </a:xfrm>
          <a:prstGeom prst="ellipse">
            <a:avLst/>
          </a:prstGeom>
          <a:solidFill>
            <a:srgbClr val="E1448B"/>
          </a:solidFill>
          <a:ln w="12700" cap="flat" cmpd="sng" algn="ctr">
            <a:noFill/>
            <a:prstDash val="solid"/>
            <a:miter lim="800000"/>
          </a:ln>
          <a:effectLst/>
        </p:spPr>
        <p:txBody>
          <a:bodyPr rtlCol="0" anchor="ctr"/>
          <a:lstStyle/>
          <a:p>
            <a:pPr algn="ctr"/>
            <a:endParaRPr lang="zh-CN" altLang="en-US" sz="1350"/>
          </a:p>
        </p:txBody>
      </p:sp>
      <p:cxnSp>
        <p:nvCxnSpPr>
          <p:cNvPr id="13" name="直接连接符 12"/>
          <p:cNvCxnSpPr/>
          <p:nvPr>
            <p:custDataLst>
              <p:tags r:id="rId3"/>
            </p:custDataLst>
          </p:nvPr>
        </p:nvCxnSpPr>
        <p:spPr>
          <a:xfrm flipV="1">
            <a:off x="4302269" y="2616914"/>
            <a:ext cx="0" cy="500539"/>
          </a:xfrm>
          <a:prstGeom prst="line">
            <a:avLst/>
          </a:prstGeom>
          <a:solidFill>
            <a:srgbClr val="FC466C"/>
          </a:solidFill>
          <a:ln w="12700" cap="flat" cmpd="sng" algn="ctr">
            <a:solidFill>
              <a:srgbClr val="E1448B"/>
            </a:solidFill>
            <a:prstDash val="dash"/>
            <a:miter lim="800000"/>
          </a:ln>
          <a:effectLst/>
        </p:spPr>
      </p:cxnSp>
      <p:sp>
        <p:nvSpPr>
          <p:cNvPr id="3" name="ï$ḻiďê"/>
          <p:cNvSpPr txBox="1"/>
          <p:nvPr>
            <p:custDataLst>
              <p:tags r:id="rId4"/>
            </p:custDataLst>
          </p:nvPr>
        </p:nvSpPr>
        <p:spPr bwMode="auto">
          <a:xfrm>
            <a:off x="3510446" y="3158099"/>
            <a:ext cx="133731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ctr" anchorCtr="0">
            <a:normAutofit/>
          </a:bodyPr>
          <a:lstStyle>
            <a:defPPr>
              <a:defRPr lang="zh-CN"/>
            </a:defPPr>
            <a:lvl1pPr marL="0" algn="l" defTabSz="913765" rtl="0" eaLnBrk="1" latinLnBrk="0" hangingPunct="1">
              <a:defRPr sz="1800" kern="1200">
                <a:solidFill>
                  <a:srgbClr val="242424"/>
                </a:solidFill>
              </a:defRPr>
            </a:lvl1pPr>
            <a:lvl2pPr marL="457200" algn="l" defTabSz="913765" rtl="0" eaLnBrk="1" latinLnBrk="0" hangingPunct="1">
              <a:defRPr sz="1800" kern="1200">
                <a:solidFill>
                  <a:srgbClr val="242424"/>
                </a:solidFill>
              </a:defRPr>
            </a:lvl2pPr>
            <a:lvl3pPr marL="914400" algn="l" defTabSz="913765" rtl="0" eaLnBrk="1" latinLnBrk="0" hangingPunct="1">
              <a:defRPr sz="1800" kern="1200">
                <a:solidFill>
                  <a:srgbClr val="242424"/>
                </a:solidFill>
              </a:defRPr>
            </a:lvl3pPr>
            <a:lvl4pPr marL="1371600" algn="l" defTabSz="913765" rtl="0" eaLnBrk="1" latinLnBrk="0" hangingPunct="1">
              <a:defRPr sz="1800" kern="1200">
                <a:solidFill>
                  <a:srgbClr val="242424"/>
                </a:solidFill>
              </a:defRPr>
            </a:lvl4pPr>
            <a:lvl5pPr marL="1828800" algn="l" defTabSz="913765" rtl="0" eaLnBrk="1" latinLnBrk="0" hangingPunct="1">
              <a:defRPr sz="1800" kern="1200">
                <a:solidFill>
                  <a:srgbClr val="242424"/>
                </a:solidFill>
              </a:defRPr>
            </a:lvl5pPr>
            <a:lvl6pPr marL="2286000" algn="l" defTabSz="913765" rtl="0" eaLnBrk="1" latinLnBrk="0" hangingPunct="1">
              <a:defRPr sz="1800" kern="1200">
                <a:solidFill>
                  <a:srgbClr val="242424"/>
                </a:solidFill>
              </a:defRPr>
            </a:lvl6pPr>
            <a:lvl7pPr marL="2743200" algn="l" defTabSz="913765" rtl="0" eaLnBrk="1" latinLnBrk="0" hangingPunct="1">
              <a:defRPr sz="1800" kern="1200">
                <a:solidFill>
                  <a:srgbClr val="242424"/>
                </a:solidFill>
              </a:defRPr>
            </a:lvl7pPr>
            <a:lvl8pPr marL="3200400" algn="l" defTabSz="913765" rtl="0" eaLnBrk="1" latinLnBrk="0" hangingPunct="1">
              <a:defRPr sz="1800" kern="1200">
                <a:solidFill>
                  <a:srgbClr val="242424"/>
                </a:solidFill>
              </a:defRPr>
            </a:lvl8pPr>
            <a:lvl9pPr marL="3657600" algn="l" defTabSz="913765" rtl="0" eaLnBrk="1" latinLnBrk="0" hangingPunct="1">
              <a:defRPr sz="1800" kern="1200">
                <a:solidFill>
                  <a:srgbClr val="242424"/>
                </a:solidFill>
              </a:defRPr>
            </a:lvl9pPr>
          </a:lstStyle>
          <a:p>
            <a:pPr lvl="0" algn="ctr" defTabSz="913765">
              <a:buSzPct val="25000"/>
              <a:defRPr/>
            </a:pPr>
            <a:r>
              <a:rPr lang="zh-CN" altLang="en-US" sz="1350" b="1" dirty="0" smtClean="0">
                <a:solidFill>
                  <a:srgbClr val="000000">
                    <a:lumMod val="75000"/>
                    <a:lumOff val="25000"/>
                  </a:srgbClr>
                </a:solidFill>
                <a:latin typeface="微软雅黑" panose="020B0503020204020204" pitchFamily="34" charset="-122"/>
                <a:ea typeface="微软雅黑" panose="020B0503020204020204" pitchFamily="34" charset="-122"/>
                <a:sym typeface="微软雅黑" panose="020B0503020204020204" pitchFamily="34" charset="-122"/>
              </a:rPr>
              <a:t>初赛阶段</a:t>
            </a:r>
            <a:endParaRPr lang="zh-CN" altLang="en-US" sz="1350" b="1" spc="12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5"/>
          <p:cNvSpPr txBox="1"/>
          <p:nvPr>
            <p:custDataLst>
              <p:tags r:id="rId5"/>
            </p:custDataLst>
          </p:nvPr>
        </p:nvSpPr>
        <p:spPr>
          <a:xfrm>
            <a:off x="3152775" y="3340100"/>
            <a:ext cx="2326640" cy="1090930"/>
          </a:xfrm>
          <a:prstGeom prst="rect">
            <a:avLst/>
          </a:prstGeom>
          <a:noFill/>
        </p:spPr>
        <p:txBody>
          <a:bodyPr wrap="square" lIns="67500" tIns="35100" rIns="67500" bIns="35100" rtlCol="0"/>
          <a:lstStyle>
            <a:defPPr>
              <a:defRPr lang="zh-CN"/>
            </a:defPPr>
            <a:lvl1pPr marL="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1pPr>
            <a:lvl2pPr marL="457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2pPr>
            <a:lvl3pPr marL="914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3pPr>
            <a:lvl4pPr marL="1371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4pPr>
            <a:lvl5pPr marL="18288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5pPr>
            <a:lvl6pPr marL="22860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6pPr>
            <a:lvl7pPr marL="2743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7pPr>
            <a:lvl8pPr marL="3200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8pPr>
            <a:lvl9pPr marL="3657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a:lnSpc>
                <a:spcPct val="150000"/>
              </a:lnSpc>
            </a:pPr>
            <a:r>
              <a:rPr lang="zh-CN" altLang="zh-CN" sz="1000" dirty="0" smtClean="0">
                <a:latin typeface="微软雅黑" panose="020B0503020204020204" pitchFamily="34" charset="-122"/>
                <a:sym typeface="微软雅黑" panose="020B0503020204020204" pitchFamily="34" charset="-122"/>
              </a:rPr>
              <a:t>根据</a:t>
            </a:r>
            <a:r>
              <a:rPr lang="zh-CN" altLang="zh-CN" sz="1000" dirty="0">
                <a:latin typeface="微软雅黑" panose="020B0503020204020204" pitchFamily="34" charset="-122"/>
                <a:sym typeface="微软雅黑" panose="020B0503020204020204" pitchFamily="34" charset="-122"/>
              </a:rPr>
              <a:t>国泰安虚拟交易所线上交易的团队平均操作分排名，</a:t>
            </a:r>
            <a:r>
              <a:rPr lang="zh-CN" altLang="zh-CN" sz="1000" dirty="0" smtClean="0">
                <a:latin typeface="微软雅黑" panose="020B0503020204020204" pitchFamily="34" charset="-122"/>
                <a:sym typeface="微软雅黑" panose="020B0503020204020204" pitchFamily="34" charset="-122"/>
              </a:rPr>
              <a:t>评出</a:t>
            </a:r>
            <a:r>
              <a:rPr lang="zh-CN" altLang="en-US" sz="1000" dirty="0" smtClean="0">
                <a:latin typeface="微软雅黑" panose="020B0503020204020204" pitchFamily="34" charset="-122"/>
                <a:sym typeface="微软雅黑" panose="020B0503020204020204" pitchFamily="34" charset="-122"/>
              </a:rPr>
              <a:t>团队及个人一二三等奖，且</a:t>
            </a:r>
            <a:r>
              <a:rPr lang="zh-CN" altLang="en-US" sz="1000" b="1" dirty="0" smtClean="0">
                <a:latin typeface="微软雅黑" panose="020B0503020204020204" pitchFamily="34" charset="-122"/>
                <a:sym typeface="微软雅黑" panose="020B0503020204020204" pitchFamily="34" charset="-122"/>
              </a:rPr>
              <a:t>前</a:t>
            </a:r>
            <a:r>
              <a:rPr lang="en-US" altLang="zh-CN" sz="1000" b="1" dirty="0" smtClean="0">
                <a:latin typeface="微软雅黑" panose="020B0503020204020204" pitchFamily="34" charset="-122"/>
                <a:sym typeface="微软雅黑" panose="020B0503020204020204" pitchFamily="34" charset="-122"/>
              </a:rPr>
              <a:t>20</a:t>
            </a:r>
            <a:r>
              <a:rPr lang="zh-CN" altLang="en-US" sz="1000" b="1" dirty="0" smtClean="0">
                <a:latin typeface="微软雅黑" panose="020B0503020204020204" pitchFamily="34" charset="-122"/>
                <a:sym typeface="微软雅黑" panose="020B0503020204020204" pitchFamily="34" charset="-122"/>
              </a:rPr>
              <a:t>支</a:t>
            </a:r>
            <a:r>
              <a:rPr lang="zh-CN" altLang="zh-CN" sz="1000" b="1" dirty="0" smtClean="0">
                <a:latin typeface="微软雅黑" panose="020B0503020204020204" pitchFamily="34" charset="-122"/>
                <a:sym typeface="微软雅黑" panose="020B0503020204020204" pitchFamily="34" charset="-122"/>
              </a:rPr>
              <a:t>队伍进入</a:t>
            </a:r>
            <a:r>
              <a:rPr lang="zh-CN" altLang="en-US" sz="1000" b="1" dirty="0" smtClean="0">
                <a:latin typeface="微软雅黑" panose="020B0503020204020204" pitchFamily="34" charset="-122"/>
                <a:sym typeface="微软雅黑" panose="020B0503020204020204" pitchFamily="34" charset="-122"/>
              </a:rPr>
              <a:t>总决赛</a:t>
            </a:r>
            <a:endParaRPr lang="zh-CN" altLang="en-US" sz="1000" b="1" dirty="0" smtClean="0">
              <a:solidFill>
                <a:srgbClr val="242424">
                  <a:lumMod val="50000"/>
                  <a:lumOff val="50000"/>
                </a:srgb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cxnSp>
        <p:nvCxnSpPr>
          <p:cNvPr id="16" name="直接连接符 15"/>
          <p:cNvCxnSpPr>
            <a:stCxn id="53" idx="6"/>
          </p:cNvCxnSpPr>
          <p:nvPr>
            <p:custDataLst>
              <p:tags r:id="rId6"/>
            </p:custDataLst>
          </p:nvPr>
        </p:nvCxnSpPr>
        <p:spPr>
          <a:xfrm flipV="1">
            <a:off x="4991735" y="2611120"/>
            <a:ext cx="2195830" cy="4445"/>
          </a:xfrm>
          <a:prstGeom prst="line">
            <a:avLst/>
          </a:prstGeom>
          <a:noFill/>
          <a:ln w="50800" cap="rnd" cmpd="sng" algn="ctr">
            <a:solidFill>
              <a:srgbClr val="A84FAE"/>
            </a:solidFill>
            <a:prstDash val="solid"/>
            <a:miter lim="800000"/>
          </a:ln>
          <a:effectLst/>
        </p:spPr>
      </p:cxnSp>
      <p:sp>
        <p:nvSpPr>
          <p:cNvPr id="17" name="椭圆 16"/>
          <p:cNvSpPr/>
          <p:nvPr>
            <p:custDataLst>
              <p:tags r:id="rId7"/>
            </p:custDataLst>
          </p:nvPr>
        </p:nvSpPr>
        <p:spPr>
          <a:xfrm>
            <a:off x="7507780" y="3036014"/>
            <a:ext cx="118110" cy="118110"/>
          </a:xfrm>
          <a:prstGeom prst="ellipse">
            <a:avLst/>
          </a:prstGeom>
          <a:solidFill>
            <a:srgbClr val="7F4CBE"/>
          </a:solidFill>
          <a:ln w="12700" cap="flat" cmpd="sng" algn="ctr">
            <a:noFill/>
            <a:prstDash val="solid"/>
            <a:miter lim="800000"/>
          </a:ln>
          <a:effectLst/>
        </p:spPr>
        <p:txBody>
          <a:bodyPr rtlCol="0" anchor="ctr"/>
          <a:lstStyle/>
          <a:p>
            <a:pPr algn="ctr"/>
            <a:endParaRPr lang="zh-CN" altLang="en-US" sz="1350"/>
          </a:p>
        </p:txBody>
      </p:sp>
      <p:cxnSp>
        <p:nvCxnSpPr>
          <p:cNvPr id="18" name="直接连接符 17"/>
          <p:cNvCxnSpPr/>
          <p:nvPr>
            <p:custDataLst>
              <p:tags r:id="rId8"/>
            </p:custDataLst>
          </p:nvPr>
        </p:nvCxnSpPr>
        <p:spPr>
          <a:xfrm flipV="1">
            <a:off x="7566835" y="2616914"/>
            <a:ext cx="0" cy="500539"/>
          </a:xfrm>
          <a:prstGeom prst="line">
            <a:avLst/>
          </a:prstGeom>
          <a:solidFill>
            <a:srgbClr val="7F4CBE"/>
          </a:solidFill>
          <a:ln w="12700" cap="flat" cmpd="sng" algn="ctr">
            <a:solidFill>
              <a:srgbClr val="7F4CBE"/>
            </a:solidFill>
            <a:prstDash val="dash"/>
            <a:miter lim="800000"/>
          </a:ln>
          <a:effectLst/>
        </p:spPr>
      </p:cxnSp>
      <p:sp>
        <p:nvSpPr>
          <p:cNvPr id="19" name="任意多边形 55"/>
          <p:cNvSpPr/>
          <p:nvPr>
            <p:custDataLst>
              <p:tags r:id="rId9"/>
            </p:custDataLst>
          </p:nvPr>
        </p:nvSpPr>
        <p:spPr>
          <a:xfrm rot="8100000" flipH="1">
            <a:off x="7064375" y="2167255"/>
            <a:ext cx="888365" cy="888365"/>
          </a:xfrm>
          <a:custGeom>
            <a:avLst/>
            <a:gdLst>
              <a:gd name="connsiteX0" fmla="*/ 499605 w 1071330"/>
              <a:gd name="connsiteY0" fmla="*/ 985614 h 1071333"/>
              <a:gd name="connsiteX1" fmla="*/ 978876 w 1071330"/>
              <a:gd name="connsiteY1" fmla="*/ 506343 h 1071333"/>
              <a:gd name="connsiteX2" fmla="*/ 1016378 w 1071330"/>
              <a:gd name="connsiteY2" fmla="*/ 460432 h 1071333"/>
              <a:gd name="connsiteX3" fmla="*/ 1020824 w 1071330"/>
              <a:gd name="connsiteY3" fmla="*/ 451984 h 1071333"/>
              <a:gd name="connsiteX4" fmla="*/ 1021972 w 1071330"/>
              <a:gd name="connsiteY4" fmla="*/ 450592 h 1071333"/>
              <a:gd name="connsiteX5" fmla="*/ 1071330 w 1071330"/>
              <a:gd name="connsiteY5" fmla="*/ 289006 h 1071333"/>
              <a:gd name="connsiteX6" fmla="*/ 1071330 w 1071330"/>
              <a:gd name="connsiteY6" fmla="*/ 0 h 1071333"/>
              <a:gd name="connsiteX7" fmla="*/ 782324 w 1071330"/>
              <a:gd name="connsiteY7" fmla="*/ 0 h 1071333"/>
              <a:gd name="connsiteX8" fmla="*/ 620738 w 1071330"/>
              <a:gd name="connsiteY8" fmla="*/ 49358 h 1071333"/>
              <a:gd name="connsiteX9" fmla="*/ 619333 w 1071330"/>
              <a:gd name="connsiteY9" fmla="*/ 50517 h 1071333"/>
              <a:gd name="connsiteX10" fmla="*/ 610901 w 1071330"/>
              <a:gd name="connsiteY10" fmla="*/ 54955 h 1071333"/>
              <a:gd name="connsiteX11" fmla="*/ 564990 w 1071330"/>
              <a:gd name="connsiteY11" fmla="*/ 92456 h 1071333"/>
              <a:gd name="connsiteX12" fmla="*/ 85718 w 1071330"/>
              <a:gd name="connsiteY12" fmla="*/ 571728 h 1071333"/>
              <a:gd name="connsiteX13" fmla="*/ 85718 w 1071330"/>
              <a:gd name="connsiteY13" fmla="*/ 985614 h 1071333"/>
              <a:gd name="connsiteX14" fmla="*/ 499605 w 1071330"/>
              <a:gd name="connsiteY14" fmla="*/ 985614 h 107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1330" h="1071333">
                <a:moveTo>
                  <a:pt x="499605" y="985614"/>
                </a:moveTo>
                <a:lnTo>
                  <a:pt x="978876" y="506343"/>
                </a:lnTo>
                <a:cubicBezTo>
                  <a:pt x="993163" y="492057"/>
                  <a:pt x="1005664" y="476661"/>
                  <a:pt x="1016378" y="460432"/>
                </a:cubicBezTo>
                <a:lnTo>
                  <a:pt x="1020824" y="451984"/>
                </a:lnTo>
                <a:lnTo>
                  <a:pt x="1021972" y="450592"/>
                </a:lnTo>
                <a:cubicBezTo>
                  <a:pt x="1053134" y="404467"/>
                  <a:pt x="1071330" y="348861"/>
                  <a:pt x="1071330" y="289006"/>
                </a:cubicBezTo>
                <a:lnTo>
                  <a:pt x="1071330" y="0"/>
                </a:lnTo>
                <a:lnTo>
                  <a:pt x="782324" y="0"/>
                </a:lnTo>
                <a:cubicBezTo>
                  <a:pt x="722469" y="0"/>
                  <a:pt x="666864" y="18196"/>
                  <a:pt x="620738" y="49358"/>
                </a:cubicBezTo>
                <a:lnTo>
                  <a:pt x="619333" y="50517"/>
                </a:lnTo>
                <a:lnTo>
                  <a:pt x="610901" y="54955"/>
                </a:lnTo>
                <a:cubicBezTo>
                  <a:pt x="594672" y="65670"/>
                  <a:pt x="579276" y="78170"/>
                  <a:pt x="564990" y="92456"/>
                </a:cubicBezTo>
                <a:lnTo>
                  <a:pt x="85718" y="571728"/>
                </a:lnTo>
                <a:cubicBezTo>
                  <a:pt x="-28573" y="686020"/>
                  <a:pt x="-28573" y="871323"/>
                  <a:pt x="85718" y="985614"/>
                </a:cubicBezTo>
                <a:cubicBezTo>
                  <a:pt x="200010" y="1099906"/>
                  <a:pt x="385313" y="1099906"/>
                  <a:pt x="499605" y="985614"/>
                </a:cubicBezTo>
                <a:close/>
              </a:path>
            </a:pathLst>
          </a:custGeom>
          <a:solidFill>
            <a:srgbClr val="7F4CBE"/>
          </a:solidFill>
          <a:ln w="12700" cap="flat" cmpd="sng" algn="ctr">
            <a:noFill/>
            <a:prstDash val="solid"/>
            <a:miter lim="800000"/>
          </a:ln>
          <a:effectLst/>
        </p:spPr>
        <p:txBody>
          <a:bodyPr rtlCol="0" anchor="ctr"/>
          <a:lstStyle/>
          <a:p>
            <a:pPr algn="ctr"/>
            <a:endParaRPr lang="zh-CN" altLang="en-US" sz="1350"/>
          </a:p>
        </p:txBody>
      </p:sp>
      <p:sp>
        <p:nvSpPr>
          <p:cNvPr id="20" name="文本框 19"/>
          <p:cNvSpPr txBox="1"/>
          <p:nvPr>
            <p:custDataLst>
              <p:tags r:id="rId10"/>
            </p:custDataLst>
          </p:nvPr>
        </p:nvSpPr>
        <p:spPr>
          <a:xfrm>
            <a:off x="7135495" y="2419350"/>
            <a:ext cx="862330" cy="441325"/>
          </a:xfrm>
          <a:prstGeom prst="rect">
            <a:avLst/>
          </a:prstGeom>
          <a:noFill/>
        </p:spPr>
        <p:txBody>
          <a:bodyPr wrap="square" rtlCol="0"/>
          <a:lstStyle/>
          <a:p>
            <a:r>
              <a:rPr lang="en-US" altLang="zh-CN" sz="1600" b="1"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8.9 </a:t>
            </a:r>
            <a:r>
              <a:rPr lang="zh-CN" altLang="en-US" sz="1600" b="1"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2"/>
              </a:rPr>
              <a:t>拟</a:t>
            </a:r>
          </a:p>
        </p:txBody>
      </p:sp>
      <p:sp>
        <p:nvSpPr>
          <p:cNvPr id="22" name="ï$ḻiďê"/>
          <p:cNvSpPr txBox="1"/>
          <p:nvPr>
            <p:custDataLst>
              <p:tags r:id="rId11"/>
            </p:custDataLst>
          </p:nvPr>
        </p:nvSpPr>
        <p:spPr bwMode="auto">
          <a:xfrm>
            <a:off x="6898201" y="3153654"/>
            <a:ext cx="133731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ctr" anchorCtr="0">
            <a:normAutofit fontScale="97500"/>
          </a:bodyPr>
          <a:lstStyle>
            <a:defPPr>
              <a:defRPr lang="zh-CN"/>
            </a:defPPr>
            <a:lvl1pPr marL="0" algn="l" defTabSz="913765" rtl="0" eaLnBrk="1" latinLnBrk="0" hangingPunct="1">
              <a:defRPr sz="1800" kern="1200">
                <a:solidFill>
                  <a:srgbClr val="242424"/>
                </a:solidFill>
              </a:defRPr>
            </a:lvl1pPr>
            <a:lvl2pPr marL="457200" algn="l" defTabSz="913765" rtl="0" eaLnBrk="1" latinLnBrk="0" hangingPunct="1">
              <a:defRPr sz="1800" kern="1200">
                <a:solidFill>
                  <a:srgbClr val="242424"/>
                </a:solidFill>
              </a:defRPr>
            </a:lvl2pPr>
            <a:lvl3pPr marL="914400" algn="l" defTabSz="913765" rtl="0" eaLnBrk="1" latinLnBrk="0" hangingPunct="1">
              <a:defRPr sz="1800" kern="1200">
                <a:solidFill>
                  <a:srgbClr val="242424"/>
                </a:solidFill>
              </a:defRPr>
            </a:lvl3pPr>
            <a:lvl4pPr marL="1371600" algn="l" defTabSz="913765" rtl="0" eaLnBrk="1" latinLnBrk="0" hangingPunct="1">
              <a:defRPr sz="1800" kern="1200">
                <a:solidFill>
                  <a:srgbClr val="242424"/>
                </a:solidFill>
              </a:defRPr>
            </a:lvl4pPr>
            <a:lvl5pPr marL="1828800" algn="l" defTabSz="913765" rtl="0" eaLnBrk="1" latinLnBrk="0" hangingPunct="1">
              <a:defRPr sz="1800" kern="1200">
                <a:solidFill>
                  <a:srgbClr val="242424"/>
                </a:solidFill>
              </a:defRPr>
            </a:lvl5pPr>
            <a:lvl6pPr marL="2286000" algn="l" defTabSz="913765" rtl="0" eaLnBrk="1" latinLnBrk="0" hangingPunct="1">
              <a:defRPr sz="1800" kern="1200">
                <a:solidFill>
                  <a:srgbClr val="242424"/>
                </a:solidFill>
              </a:defRPr>
            </a:lvl6pPr>
            <a:lvl7pPr marL="2743200" algn="l" defTabSz="913765" rtl="0" eaLnBrk="1" latinLnBrk="0" hangingPunct="1">
              <a:defRPr sz="1800" kern="1200">
                <a:solidFill>
                  <a:srgbClr val="242424"/>
                </a:solidFill>
              </a:defRPr>
            </a:lvl7pPr>
            <a:lvl8pPr marL="3200400" algn="l" defTabSz="913765" rtl="0" eaLnBrk="1" latinLnBrk="0" hangingPunct="1">
              <a:defRPr sz="1800" kern="1200">
                <a:solidFill>
                  <a:srgbClr val="242424"/>
                </a:solidFill>
              </a:defRPr>
            </a:lvl8pPr>
            <a:lvl9pPr marL="3657600" algn="l" defTabSz="913765" rtl="0" eaLnBrk="1" latinLnBrk="0" hangingPunct="1">
              <a:defRPr sz="1800" kern="1200">
                <a:solidFill>
                  <a:srgbClr val="242424"/>
                </a:solidFill>
              </a:defRPr>
            </a:lvl9pPr>
          </a:lstStyle>
          <a:p>
            <a:pPr lvl="0" algn="ctr" defTabSz="913765">
              <a:buSzPct val="25000"/>
              <a:defRPr/>
            </a:pPr>
            <a:r>
              <a:rPr lang="zh-CN" altLang="en-US" sz="1350" b="1" dirty="0" smtClean="0">
                <a:solidFill>
                  <a:srgbClr val="000000">
                    <a:lumMod val="75000"/>
                    <a:lumOff val="25000"/>
                  </a:srgbClr>
                </a:solidFill>
                <a:latin typeface="微软雅黑" panose="020B0503020204020204" pitchFamily="34" charset="-122"/>
                <a:ea typeface="微软雅黑" panose="020B0503020204020204" pitchFamily="34" charset="-122"/>
                <a:sym typeface="微软雅黑" panose="020B0503020204020204" pitchFamily="34" charset="-122"/>
              </a:rPr>
              <a:t>总决赛阶段（拟）</a:t>
            </a:r>
            <a:endParaRPr lang="zh-CN" altLang="en-US" sz="1350" b="1" spc="12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5"/>
          <p:cNvSpPr txBox="1"/>
          <p:nvPr>
            <p:custDataLst>
              <p:tags r:id="rId12"/>
            </p:custDataLst>
          </p:nvPr>
        </p:nvSpPr>
        <p:spPr>
          <a:xfrm>
            <a:off x="6279515" y="3335655"/>
            <a:ext cx="2457450" cy="1090930"/>
          </a:xfrm>
          <a:prstGeom prst="rect">
            <a:avLst/>
          </a:prstGeom>
          <a:noFill/>
        </p:spPr>
        <p:txBody>
          <a:bodyPr wrap="square" lIns="67500" tIns="35100" rIns="67500" bIns="35100" rtlCol="0"/>
          <a:lstStyle>
            <a:defPPr>
              <a:defRPr lang="zh-CN"/>
            </a:defPPr>
            <a:lvl1pPr marL="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1pPr>
            <a:lvl2pPr marL="457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2pPr>
            <a:lvl3pPr marL="914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3pPr>
            <a:lvl4pPr marL="1371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4pPr>
            <a:lvl5pPr marL="18288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5pPr>
            <a:lvl6pPr marL="22860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6pPr>
            <a:lvl7pPr marL="2743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7pPr>
            <a:lvl8pPr marL="3200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8pPr>
            <a:lvl9pPr marL="3657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a:lnSpc>
                <a:spcPct val="130000"/>
              </a:lnSpc>
            </a:pPr>
            <a:r>
              <a:rPr lang="zh-CN" altLang="en-US" sz="1020" dirty="0" smtClean="0">
                <a:latin typeface="微软雅黑" panose="020B0503020204020204" pitchFamily="34" charset="-122"/>
                <a:sym typeface="微软雅黑" panose="020B0503020204020204" pitchFamily="34" charset="-122"/>
              </a:rPr>
              <a:t>集中</a:t>
            </a:r>
            <a:r>
              <a:rPr lang="zh-CN" altLang="en-US" sz="1030" dirty="0">
                <a:latin typeface="微软雅黑" panose="020B0503020204020204" pitchFamily="34" charset="-122"/>
                <a:sym typeface="微软雅黑" panose="020B0503020204020204" pitchFamily="34" charset="-122"/>
              </a:rPr>
              <a:t>场地</a:t>
            </a:r>
            <a:r>
              <a:rPr lang="zh-CN" altLang="en-US" sz="1030" dirty="0" smtClean="0">
                <a:latin typeface="微软雅黑" panose="020B0503020204020204" pitchFamily="34" charset="-122"/>
                <a:sym typeface="微软雅黑" panose="020B0503020204020204" pitchFamily="34" charset="-122"/>
              </a:rPr>
              <a:t>进行，分为</a:t>
            </a:r>
            <a:r>
              <a:rPr lang="zh-CN" altLang="zh-CN" sz="1030" dirty="0" smtClean="0">
                <a:latin typeface="微软雅黑" panose="020B0503020204020204" pitchFamily="34" charset="-122"/>
                <a:sym typeface="微软雅黑" panose="020B0503020204020204" pitchFamily="34" charset="-122"/>
              </a:rPr>
              <a:t>“</a:t>
            </a:r>
            <a:r>
              <a:rPr lang="zh-CN" altLang="zh-CN" sz="1030" b="1" dirty="0" smtClean="0">
                <a:latin typeface="微软雅黑" panose="020B0503020204020204" pitchFamily="34" charset="-122"/>
                <a:sym typeface="微软雅黑" panose="020B0503020204020204" pitchFamily="34" charset="-122"/>
              </a:rPr>
              <a:t>证券模拟交易”竞赛</a:t>
            </a:r>
            <a:r>
              <a:rPr lang="zh-CN" altLang="en-US" sz="1030" b="1" dirty="0" smtClean="0">
                <a:latin typeface="微软雅黑" panose="020B0503020204020204" pitchFamily="34" charset="-122"/>
                <a:sym typeface="微软雅黑" panose="020B0503020204020204" pitchFamily="34" charset="-122"/>
              </a:rPr>
              <a:t>、</a:t>
            </a:r>
            <a:r>
              <a:rPr lang="zh-CN" altLang="zh-CN" sz="1030" b="1" dirty="0" smtClean="0">
                <a:latin typeface="微软雅黑" panose="020B0503020204020204" pitchFamily="34" charset="-122"/>
                <a:sym typeface="微软雅黑" panose="020B0503020204020204" pitchFamily="34" charset="-122"/>
              </a:rPr>
              <a:t>“证券行业知识”竞赛</a:t>
            </a:r>
            <a:r>
              <a:rPr lang="zh-CN" altLang="en-US" sz="1030" b="1" dirty="0" smtClean="0">
                <a:latin typeface="微软雅黑" panose="020B0503020204020204" pitchFamily="34" charset="-122"/>
                <a:sym typeface="微软雅黑" panose="020B0503020204020204" pitchFamily="34" charset="-122"/>
              </a:rPr>
              <a:t>、</a:t>
            </a:r>
            <a:r>
              <a:rPr lang="zh-CN" altLang="zh-CN" sz="1030" b="1" dirty="0">
                <a:latin typeface="微软雅黑" panose="020B0503020204020204" pitchFamily="34" charset="-122"/>
                <a:sym typeface="微软雅黑" panose="020B0503020204020204" pitchFamily="34" charset="-122"/>
              </a:rPr>
              <a:t>“投资策略分析”</a:t>
            </a:r>
            <a:r>
              <a:rPr lang="zh-CN" altLang="zh-CN" sz="1030" b="1" dirty="0" smtClean="0">
                <a:latin typeface="微软雅黑" panose="020B0503020204020204" pitchFamily="34" charset="-122"/>
                <a:sym typeface="微软雅黑" panose="020B0503020204020204" pitchFamily="34" charset="-122"/>
              </a:rPr>
              <a:t>竞赛</a:t>
            </a:r>
            <a:r>
              <a:rPr lang="zh-CN" altLang="en-US" sz="1030" dirty="0" smtClean="0">
                <a:latin typeface="微软雅黑" panose="020B0503020204020204" pitchFamily="34" charset="-122"/>
                <a:sym typeface="微软雅黑" panose="020B0503020204020204" pitchFamily="34" charset="-122"/>
              </a:rPr>
              <a:t>三个</a:t>
            </a:r>
            <a:r>
              <a:rPr lang="zh-CN" altLang="en-US" sz="1030" dirty="0">
                <a:latin typeface="微软雅黑" panose="020B0503020204020204" pitchFamily="34" charset="-122"/>
                <a:sym typeface="微软雅黑" panose="020B0503020204020204" pitchFamily="34" charset="-122"/>
              </a:rPr>
              <a:t>部分。根据初赛与决赛成绩</a:t>
            </a:r>
            <a:r>
              <a:rPr lang="zh-CN" altLang="en-US" sz="1030" dirty="0" smtClean="0">
                <a:latin typeface="微软雅黑" panose="020B0503020204020204" pitchFamily="34" charset="-122"/>
                <a:sym typeface="微软雅黑" panose="020B0503020204020204" pitchFamily="34" charset="-122"/>
              </a:rPr>
              <a:t>综合评比出冠亚季軍</a:t>
            </a:r>
            <a:endParaRPr lang="en-US" altLang="zh-CN" sz="1030" dirty="0">
              <a:latin typeface="微软雅黑" panose="020B0503020204020204" pitchFamily="34" charset="-122"/>
              <a:ea typeface="微软雅黑" panose="020B0503020204020204" pitchFamily="34" charset="-122"/>
            </a:endParaRPr>
          </a:p>
          <a:p>
            <a:pPr algn="ctr">
              <a:lnSpc>
                <a:spcPct val="150000"/>
              </a:lnSpc>
            </a:pPr>
            <a:endParaRPr lang="en-US" altLang="zh-CN" sz="1030" dirty="0">
              <a:solidFill>
                <a:srgbClr val="242424">
                  <a:lumMod val="50000"/>
                  <a:lumOff val="50000"/>
                </a:srgb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cxnSp>
        <p:nvCxnSpPr>
          <p:cNvPr id="5" name="直接连接符 4"/>
          <p:cNvCxnSpPr/>
          <p:nvPr>
            <p:custDataLst>
              <p:tags r:id="rId13"/>
            </p:custDataLst>
          </p:nvPr>
        </p:nvCxnSpPr>
        <p:spPr>
          <a:xfrm>
            <a:off x="1342390" y="2611120"/>
            <a:ext cx="2910840" cy="6985"/>
          </a:xfrm>
          <a:prstGeom prst="line">
            <a:avLst/>
          </a:prstGeom>
          <a:noFill/>
          <a:ln w="50800" cap="rnd" cmpd="sng" algn="ctr">
            <a:solidFill>
              <a:srgbClr val="FC4653"/>
            </a:solidFill>
            <a:prstDash val="solid"/>
            <a:miter lim="800000"/>
          </a:ln>
          <a:effectLst/>
        </p:spPr>
      </p:cxnSp>
      <p:sp>
        <p:nvSpPr>
          <p:cNvPr id="6" name="椭圆 5"/>
          <p:cNvSpPr/>
          <p:nvPr>
            <p:custDataLst>
              <p:tags r:id="rId14"/>
            </p:custDataLst>
          </p:nvPr>
        </p:nvSpPr>
        <p:spPr>
          <a:xfrm>
            <a:off x="1224551" y="3043260"/>
            <a:ext cx="118110" cy="118110"/>
          </a:xfrm>
          <a:prstGeom prst="ellipse">
            <a:avLst/>
          </a:prstGeom>
          <a:solidFill>
            <a:srgbClr val="FC4653"/>
          </a:solidFill>
          <a:ln w="12700" cap="flat" cmpd="sng" algn="ctr">
            <a:noFill/>
            <a:prstDash val="solid"/>
            <a:miter lim="800000"/>
          </a:ln>
          <a:effectLst/>
        </p:spPr>
        <p:txBody>
          <a:bodyPr rtlCol="0" anchor="ctr"/>
          <a:lstStyle/>
          <a:p>
            <a:pPr algn="ctr"/>
            <a:endParaRPr lang="zh-CN" altLang="en-US" sz="1350"/>
          </a:p>
        </p:txBody>
      </p:sp>
      <p:cxnSp>
        <p:nvCxnSpPr>
          <p:cNvPr id="7" name="直接连接符 6"/>
          <p:cNvCxnSpPr/>
          <p:nvPr>
            <p:custDataLst>
              <p:tags r:id="rId15"/>
            </p:custDataLst>
          </p:nvPr>
        </p:nvCxnSpPr>
        <p:spPr>
          <a:xfrm flipV="1">
            <a:off x="1283606" y="2616540"/>
            <a:ext cx="0" cy="500539"/>
          </a:xfrm>
          <a:prstGeom prst="line">
            <a:avLst/>
          </a:prstGeom>
          <a:solidFill>
            <a:srgbClr val="FC466C"/>
          </a:solidFill>
          <a:ln w="12700" cap="flat" cmpd="sng" algn="ctr">
            <a:solidFill>
              <a:srgbClr val="FC4653"/>
            </a:solidFill>
            <a:prstDash val="dash"/>
            <a:miter lim="800000"/>
          </a:ln>
          <a:effectLst/>
        </p:spPr>
      </p:cxnSp>
      <p:sp>
        <p:nvSpPr>
          <p:cNvPr id="8" name="任意多边形 7"/>
          <p:cNvSpPr/>
          <p:nvPr>
            <p:custDataLst>
              <p:tags r:id="rId16"/>
            </p:custDataLst>
          </p:nvPr>
        </p:nvSpPr>
        <p:spPr>
          <a:xfrm rot="8100000" flipH="1">
            <a:off x="790575" y="2044700"/>
            <a:ext cx="1085215" cy="1108710"/>
          </a:xfrm>
          <a:custGeom>
            <a:avLst/>
            <a:gdLst>
              <a:gd name="connsiteX0" fmla="*/ 499605 w 1071330"/>
              <a:gd name="connsiteY0" fmla="*/ 985614 h 1071333"/>
              <a:gd name="connsiteX1" fmla="*/ 978876 w 1071330"/>
              <a:gd name="connsiteY1" fmla="*/ 506343 h 1071333"/>
              <a:gd name="connsiteX2" fmla="*/ 1016378 w 1071330"/>
              <a:gd name="connsiteY2" fmla="*/ 460432 h 1071333"/>
              <a:gd name="connsiteX3" fmla="*/ 1020824 w 1071330"/>
              <a:gd name="connsiteY3" fmla="*/ 451984 h 1071333"/>
              <a:gd name="connsiteX4" fmla="*/ 1021972 w 1071330"/>
              <a:gd name="connsiteY4" fmla="*/ 450592 h 1071333"/>
              <a:gd name="connsiteX5" fmla="*/ 1071330 w 1071330"/>
              <a:gd name="connsiteY5" fmla="*/ 289006 h 1071333"/>
              <a:gd name="connsiteX6" fmla="*/ 1071330 w 1071330"/>
              <a:gd name="connsiteY6" fmla="*/ 0 h 1071333"/>
              <a:gd name="connsiteX7" fmla="*/ 782324 w 1071330"/>
              <a:gd name="connsiteY7" fmla="*/ 0 h 1071333"/>
              <a:gd name="connsiteX8" fmla="*/ 620738 w 1071330"/>
              <a:gd name="connsiteY8" fmla="*/ 49358 h 1071333"/>
              <a:gd name="connsiteX9" fmla="*/ 619333 w 1071330"/>
              <a:gd name="connsiteY9" fmla="*/ 50517 h 1071333"/>
              <a:gd name="connsiteX10" fmla="*/ 610901 w 1071330"/>
              <a:gd name="connsiteY10" fmla="*/ 54955 h 1071333"/>
              <a:gd name="connsiteX11" fmla="*/ 564990 w 1071330"/>
              <a:gd name="connsiteY11" fmla="*/ 92456 h 1071333"/>
              <a:gd name="connsiteX12" fmla="*/ 85718 w 1071330"/>
              <a:gd name="connsiteY12" fmla="*/ 571728 h 1071333"/>
              <a:gd name="connsiteX13" fmla="*/ 85718 w 1071330"/>
              <a:gd name="connsiteY13" fmla="*/ 985614 h 1071333"/>
              <a:gd name="connsiteX14" fmla="*/ 499605 w 1071330"/>
              <a:gd name="connsiteY14" fmla="*/ 985614 h 107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1330" h="1071333">
                <a:moveTo>
                  <a:pt x="499605" y="985614"/>
                </a:moveTo>
                <a:lnTo>
                  <a:pt x="978876" y="506343"/>
                </a:lnTo>
                <a:cubicBezTo>
                  <a:pt x="993163" y="492057"/>
                  <a:pt x="1005664" y="476661"/>
                  <a:pt x="1016378" y="460432"/>
                </a:cubicBezTo>
                <a:lnTo>
                  <a:pt x="1020824" y="451984"/>
                </a:lnTo>
                <a:lnTo>
                  <a:pt x="1021972" y="450592"/>
                </a:lnTo>
                <a:cubicBezTo>
                  <a:pt x="1053134" y="404467"/>
                  <a:pt x="1071330" y="348861"/>
                  <a:pt x="1071330" y="289006"/>
                </a:cubicBezTo>
                <a:lnTo>
                  <a:pt x="1071330" y="0"/>
                </a:lnTo>
                <a:lnTo>
                  <a:pt x="782324" y="0"/>
                </a:lnTo>
                <a:cubicBezTo>
                  <a:pt x="722469" y="0"/>
                  <a:pt x="666864" y="18196"/>
                  <a:pt x="620738" y="49358"/>
                </a:cubicBezTo>
                <a:lnTo>
                  <a:pt x="619333" y="50517"/>
                </a:lnTo>
                <a:lnTo>
                  <a:pt x="610901" y="54955"/>
                </a:lnTo>
                <a:cubicBezTo>
                  <a:pt x="594672" y="65670"/>
                  <a:pt x="579276" y="78170"/>
                  <a:pt x="564990" y="92456"/>
                </a:cubicBezTo>
                <a:lnTo>
                  <a:pt x="85718" y="571728"/>
                </a:lnTo>
                <a:cubicBezTo>
                  <a:pt x="-28573" y="686020"/>
                  <a:pt x="-28573" y="871323"/>
                  <a:pt x="85718" y="985614"/>
                </a:cubicBezTo>
                <a:cubicBezTo>
                  <a:pt x="200010" y="1099906"/>
                  <a:pt x="385313" y="1099906"/>
                  <a:pt x="499605" y="985614"/>
                </a:cubicBezTo>
                <a:close/>
              </a:path>
            </a:pathLst>
          </a:custGeom>
          <a:solidFill>
            <a:srgbClr val="FC4653"/>
          </a:solidFill>
          <a:ln w="12700" cap="flat" cmpd="sng" algn="ctr">
            <a:noFill/>
            <a:prstDash val="solid"/>
            <a:miter lim="800000"/>
          </a:ln>
          <a:effectLst/>
        </p:spPr>
        <p:txBody>
          <a:bodyPr rtlCol="0" anchor="ctr"/>
          <a:lstStyle/>
          <a:p>
            <a:pPr algn="ctr"/>
            <a:endParaRPr lang="zh-CN" altLang="en-US" sz="1350"/>
          </a:p>
        </p:txBody>
      </p:sp>
      <p:sp>
        <p:nvSpPr>
          <p:cNvPr id="38" name="文本框 37"/>
          <p:cNvSpPr txBox="1"/>
          <p:nvPr>
            <p:custDataLst>
              <p:tags r:id="rId17"/>
            </p:custDataLst>
          </p:nvPr>
        </p:nvSpPr>
        <p:spPr>
          <a:xfrm>
            <a:off x="713105" y="2419350"/>
            <a:ext cx="1266190" cy="392430"/>
          </a:xfrm>
          <a:prstGeom prst="rect">
            <a:avLst/>
          </a:prstGeom>
          <a:noFill/>
        </p:spPr>
        <p:txBody>
          <a:bodyPr wrap="square" rtlCol="0"/>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3.25~4.29</a:t>
            </a:r>
            <a:endParaRPr lang="en-US" altLang="zh-CN" sz="1600" b="1"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51" name="ï$ḻiďê"/>
          <p:cNvSpPr txBox="1"/>
          <p:nvPr>
            <p:custDataLst>
              <p:tags r:id="rId18"/>
            </p:custDataLst>
          </p:nvPr>
        </p:nvSpPr>
        <p:spPr bwMode="auto">
          <a:xfrm>
            <a:off x="614972" y="3153915"/>
            <a:ext cx="133731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nchor="ctr" anchorCtr="0">
            <a:normAutofit/>
          </a:bodyPr>
          <a:lstStyle>
            <a:defPPr>
              <a:defRPr lang="zh-CN"/>
            </a:defPPr>
            <a:lvl1pPr marL="0" algn="l" defTabSz="913765" rtl="0" eaLnBrk="1" latinLnBrk="0" hangingPunct="1">
              <a:defRPr sz="1800" kern="1200">
                <a:solidFill>
                  <a:srgbClr val="242424"/>
                </a:solidFill>
              </a:defRPr>
            </a:lvl1pPr>
            <a:lvl2pPr marL="457200" algn="l" defTabSz="913765" rtl="0" eaLnBrk="1" latinLnBrk="0" hangingPunct="1">
              <a:defRPr sz="1800" kern="1200">
                <a:solidFill>
                  <a:srgbClr val="242424"/>
                </a:solidFill>
              </a:defRPr>
            </a:lvl2pPr>
            <a:lvl3pPr marL="914400" algn="l" defTabSz="913765" rtl="0" eaLnBrk="1" latinLnBrk="0" hangingPunct="1">
              <a:defRPr sz="1800" kern="1200">
                <a:solidFill>
                  <a:srgbClr val="242424"/>
                </a:solidFill>
              </a:defRPr>
            </a:lvl3pPr>
            <a:lvl4pPr marL="1371600" algn="l" defTabSz="913765" rtl="0" eaLnBrk="1" latinLnBrk="0" hangingPunct="1">
              <a:defRPr sz="1800" kern="1200">
                <a:solidFill>
                  <a:srgbClr val="242424"/>
                </a:solidFill>
              </a:defRPr>
            </a:lvl4pPr>
            <a:lvl5pPr marL="1828800" algn="l" defTabSz="913765" rtl="0" eaLnBrk="1" latinLnBrk="0" hangingPunct="1">
              <a:defRPr sz="1800" kern="1200">
                <a:solidFill>
                  <a:srgbClr val="242424"/>
                </a:solidFill>
              </a:defRPr>
            </a:lvl5pPr>
            <a:lvl6pPr marL="2286000" algn="l" defTabSz="913765" rtl="0" eaLnBrk="1" latinLnBrk="0" hangingPunct="1">
              <a:defRPr sz="1800" kern="1200">
                <a:solidFill>
                  <a:srgbClr val="242424"/>
                </a:solidFill>
              </a:defRPr>
            </a:lvl6pPr>
            <a:lvl7pPr marL="2743200" algn="l" defTabSz="913765" rtl="0" eaLnBrk="1" latinLnBrk="0" hangingPunct="1">
              <a:defRPr sz="1800" kern="1200">
                <a:solidFill>
                  <a:srgbClr val="242424"/>
                </a:solidFill>
              </a:defRPr>
            </a:lvl7pPr>
            <a:lvl8pPr marL="3200400" algn="l" defTabSz="913765" rtl="0" eaLnBrk="1" latinLnBrk="0" hangingPunct="1">
              <a:defRPr sz="1800" kern="1200">
                <a:solidFill>
                  <a:srgbClr val="242424"/>
                </a:solidFill>
              </a:defRPr>
            </a:lvl8pPr>
            <a:lvl9pPr marL="3657600" algn="l" defTabSz="913765" rtl="0" eaLnBrk="1" latinLnBrk="0" hangingPunct="1">
              <a:defRPr sz="1800" kern="1200">
                <a:solidFill>
                  <a:srgbClr val="242424"/>
                </a:solidFill>
              </a:defRPr>
            </a:lvl9pPr>
          </a:lstStyle>
          <a:p>
            <a:pPr lvl="0" algn="ctr" defTabSz="913765">
              <a:buSzPct val="25000"/>
              <a:defRPr/>
            </a:pPr>
            <a:r>
              <a:rPr lang="zh-CN" altLang="en-US" sz="1350" b="1" dirty="0" smtClean="0">
                <a:solidFill>
                  <a:srgbClr val="000000">
                    <a:lumMod val="75000"/>
                    <a:lumOff val="25000"/>
                  </a:srgbClr>
                </a:solidFill>
                <a:latin typeface="微软雅黑" panose="020B0503020204020204" pitchFamily="34" charset="-122"/>
                <a:ea typeface="微软雅黑" panose="020B0503020204020204" pitchFamily="34" charset="-122"/>
                <a:sym typeface="微软雅黑" panose="020B0503020204020204" pitchFamily="34" charset="-122"/>
              </a:rPr>
              <a:t>报名阶段</a:t>
            </a:r>
            <a:endParaRPr lang="zh-CN" altLang="en-US" sz="1350" b="1" spc="12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文本框 5"/>
          <p:cNvSpPr txBox="1"/>
          <p:nvPr>
            <p:custDataLst>
              <p:tags r:id="rId19"/>
            </p:custDataLst>
          </p:nvPr>
        </p:nvSpPr>
        <p:spPr>
          <a:xfrm>
            <a:off x="337185" y="3374390"/>
            <a:ext cx="1892935" cy="722630"/>
          </a:xfrm>
          <a:prstGeom prst="rect">
            <a:avLst/>
          </a:prstGeom>
          <a:noFill/>
        </p:spPr>
        <p:txBody>
          <a:bodyPr wrap="square" lIns="67500" tIns="35100" rIns="67500" bIns="35100" rtlCol="0"/>
          <a:lstStyle>
            <a:defPPr>
              <a:defRPr lang="zh-CN"/>
            </a:defPPr>
            <a:lvl1pPr marL="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1pPr>
            <a:lvl2pPr marL="457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2pPr>
            <a:lvl3pPr marL="914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3pPr>
            <a:lvl4pPr marL="1371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4pPr>
            <a:lvl5pPr marL="18288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5pPr>
            <a:lvl6pPr marL="22860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6pPr>
            <a:lvl7pPr marL="27432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7pPr>
            <a:lvl8pPr marL="32004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8pPr>
            <a:lvl9pPr marL="3657600" algn="l" defTabSz="914400" rtl="0" eaLnBrk="1" latinLnBrk="0" hangingPunct="1">
              <a:defRPr sz="1800" kern="1200">
                <a:solidFill>
                  <a:srgbClr val="242424"/>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a:lnSpc>
                <a:spcPct val="150000"/>
              </a:lnSpc>
            </a:pPr>
            <a:r>
              <a:rPr lang="zh-CN" altLang="zh-CN" sz="930" dirty="0" smtClean="0">
                <a:latin typeface="微软雅黑" panose="020B0503020204020204" pitchFamily="34" charset="-122"/>
                <a:sym typeface="微软雅黑" panose="020B0503020204020204" pitchFamily="34" charset="-122"/>
              </a:rPr>
              <a:t>各</a:t>
            </a:r>
            <a:r>
              <a:rPr lang="zh-CN" altLang="zh-CN" sz="930" dirty="0">
                <a:latin typeface="微软雅黑" panose="020B0503020204020204" pitchFamily="34" charset="-122"/>
                <a:sym typeface="微软雅黑" panose="020B0503020204020204" pitchFamily="34" charset="-122"/>
              </a:rPr>
              <a:t>参赛团队进入【国泰安金融】公众号填写及提交报名表，报名成功后将并获得参赛</a:t>
            </a:r>
            <a:r>
              <a:rPr lang="zh-CN" altLang="zh-CN" sz="930" dirty="0" smtClean="0">
                <a:latin typeface="微软雅黑" panose="020B0503020204020204" pitchFamily="34" charset="-122"/>
                <a:sym typeface="微软雅黑" panose="020B0503020204020204" pitchFamily="34" charset="-122"/>
              </a:rPr>
              <a:t>账号</a:t>
            </a:r>
            <a:endParaRPr lang="zh-CN" altLang="zh-CN" sz="930" dirty="0" smtClean="0">
              <a:solidFill>
                <a:srgbClr val="242424">
                  <a:lumMod val="50000"/>
                  <a:lumOff val="50000"/>
                </a:srgb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53" name="任意多边形 55"/>
          <p:cNvSpPr/>
          <p:nvPr>
            <p:custDataLst>
              <p:tags r:id="rId20"/>
            </p:custDataLst>
          </p:nvPr>
        </p:nvSpPr>
        <p:spPr>
          <a:xfrm rot="8100000" flipH="1">
            <a:off x="3814445" y="2127885"/>
            <a:ext cx="975360" cy="975360"/>
          </a:xfrm>
          <a:custGeom>
            <a:avLst/>
            <a:gdLst>
              <a:gd name="connsiteX0" fmla="*/ 499605 w 1071330"/>
              <a:gd name="connsiteY0" fmla="*/ 985614 h 1071333"/>
              <a:gd name="connsiteX1" fmla="*/ 978876 w 1071330"/>
              <a:gd name="connsiteY1" fmla="*/ 506343 h 1071333"/>
              <a:gd name="connsiteX2" fmla="*/ 1016378 w 1071330"/>
              <a:gd name="connsiteY2" fmla="*/ 460432 h 1071333"/>
              <a:gd name="connsiteX3" fmla="*/ 1020824 w 1071330"/>
              <a:gd name="connsiteY3" fmla="*/ 451984 h 1071333"/>
              <a:gd name="connsiteX4" fmla="*/ 1021972 w 1071330"/>
              <a:gd name="connsiteY4" fmla="*/ 450592 h 1071333"/>
              <a:gd name="connsiteX5" fmla="*/ 1071330 w 1071330"/>
              <a:gd name="connsiteY5" fmla="*/ 289006 h 1071333"/>
              <a:gd name="connsiteX6" fmla="*/ 1071330 w 1071330"/>
              <a:gd name="connsiteY6" fmla="*/ 0 h 1071333"/>
              <a:gd name="connsiteX7" fmla="*/ 782324 w 1071330"/>
              <a:gd name="connsiteY7" fmla="*/ 0 h 1071333"/>
              <a:gd name="connsiteX8" fmla="*/ 620738 w 1071330"/>
              <a:gd name="connsiteY8" fmla="*/ 49358 h 1071333"/>
              <a:gd name="connsiteX9" fmla="*/ 619333 w 1071330"/>
              <a:gd name="connsiteY9" fmla="*/ 50517 h 1071333"/>
              <a:gd name="connsiteX10" fmla="*/ 610901 w 1071330"/>
              <a:gd name="connsiteY10" fmla="*/ 54955 h 1071333"/>
              <a:gd name="connsiteX11" fmla="*/ 564990 w 1071330"/>
              <a:gd name="connsiteY11" fmla="*/ 92456 h 1071333"/>
              <a:gd name="connsiteX12" fmla="*/ 85718 w 1071330"/>
              <a:gd name="connsiteY12" fmla="*/ 571728 h 1071333"/>
              <a:gd name="connsiteX13" fmla="*/ 85718 w 1071330"/>
              <a:gd name="connsiteY13" fmla="*/ 985614 h 1071333"/>
              <a:gd name="connsiteX14" fmla="*/ 499605 w 1071330"/>
              <a:gd name="connsiteY14" fmla="*/ 985614 h 107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1330" h="1071333">
                <a:moveTo>
                  <a:pt x="499605" y="985614"/>
                </a:moveTo>
                <a:lnTo>
                  <a:pt x="978876" y="506343"/>
                </a:lnTo>
                <a:cubicBezTo>
                  <a:pt x="993163" y="492057"/>
                  <a:pt x="1005664" y="476661"/>
                  <a:pt x="1016378" y="460432"/>
                </a:cubicBezTo>
                <a:lnTo>
                  <a:pt x="1020824" y="451984"/>
                </a:lnTo>
                <a:lnTo>
                  <a:pt x="1021972" y="450592"/>
                </a:lnTo>
                <a:cubicBezTo>
                  <a:pt x="1053134" y="404467"/>
                  <a:pt x="1071330" y="348861"/>
                  <a:pt x="1071330" y="289006"/>
                </a:cubicBezTo>
                <a:lnTo>
                  <a:pt x="1071330" y="0"/>
                </a:lnTo>
                <a:lnTo>
                  <a:pt x="782324" y="0"/>
                </a:lnTo>
                <a:cubicBezTo>
                  <a:pt x="722469" y="0"/>
                  <a:pt x="666864" y="18196"/>
                  <a:pt x="620738" y="49358"/>
                </a:cubicBezTo>
                <a:lnTo>
                  <a:pt x="619333" y="50517"/>
                </a:lnTo>
                <a:lnTo>
                  <a:pt x="610901" y="54955"/>
                </a:lnTo>
                <a:cubicBezTo>
                  <a:pt x="594672" y="65670"/>
                  <a:pt x="579276" y="78170"/>
                  <a:pt x="564990" y="92456"/>
                </a:cubicBezTo>
                <a:lnTo>
                  <a:pt x="85718" y="571728"/>
                </a:lnTo>
                <a:cubicBezTo>
                  <a:pt x="-28573" y="686020"/>
                  <a:pt x="-28573" y="871323"/>
                  <a:pt x="85718" y="985614"/>
                </a:cubicBezTo>
                <a:cubicBezTo>
                  <a:pt x="200010" y="1099906"/>
                  <a:pt x="385313" y="1099906"/>
                  <a:pt x="499605" y="985614"/>
                </a:cubicBezTo>
                <a:close/>
              </a:path>
            </a:pathLst>
          </a:custGeom>
          <a:solidFill>
            <a:srgbClr val="E1448B"/>
          </a:solidFill>
          <a:ln w="12700" cap="flat" cmpd="sng" algn="ctr">
            <a:noFill/>
            <a:prstDash val="solid"/>
            <a:miter lim="800000"/>
          </a:ln>
          <a:effectLst/>
        </p:spPr>
        <p:txBody>
          <a:bodyPr rtlCol="0" anchor="ctr"/>
          <a:lstStyle/>
          <a:p>
            <a:pPr algn="ctr"/>
            <a:endParaRPr lang="zh-CN" altLang="en-US" sz="1350"/>
          </a:p>
        </p:txBody>
      </p:sp>
      <p:sp>
        <p:nvSpPr>
          <p:cNvPr id="54" name="文本框 53"/>
          <p:cNvSpPr txBox="1"/>
          <p:nvPr>
            <p:custDataLst>
              <p:tags r:id="rId21"/>
            </p:custDataLst>
          </p:nvPr>
        </p:nvSpPr>
        <p:spPr>
          <a:xfrm>
            <a:off x="3612515" y="2443480"/>
            <a:ext cx="1447800" cy="392430"/>
          </a:xfrm>
          <a:prstGeom prst="rect">
            <a:avLst/>
          </a:prstGeom>
          <a:noFill/>
        </p:spPr>
        <p:txBody>
          <a:bodyPr wrap="square" rtlCol="0"/>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5.6~6.21</a:t>
            </a:r>
            <a:endParaRPr lang="en-US" altLang="zh-CN" sz="1600" b="1"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nvGrpSpPr>
          <p:cNvPr id="95" name="组合 94"/>
          <p:cNvGrpSpPr/>
          <p:nvPr/>
        </p:nvGrpSpPr>
        <p:grpSpPr>
          <a:xfrm>
            <a:off x="507365" y="4306570"/>
            <a:ext cx="7838440" cy="333375"/>
            <a:chOff x="799" y="6895"/>
            <a:chExt cx="12344" cy="525"/>
          </a:xfrm>
        </p:grpSpPr>
        <p:sp>
          <p:nvSpPr>
            <p:cNvPr id="75" name="Pentagon 12"/>
            <p:cNvSpPr>
              <a:spLocks noChangeArrowheads="1"/>
            </p:cNvSpPr>
            <p:nvPr/>
          </p:nvSpPr>
          <p:spPr bwMode="auto">
            <a:xfrm>
              <a:off x="799" y="6895"/>
              <a:ext cx="12344" cy="525"/>
            </a:xfrm>
            <a:prstGeom prst="homePlate">
              <a:avLst>
                <a:gd name="adj" fmla="val 51672"/>
              </a:avLst>
            </a:prstGeom>
            <a:solidFill>
              <a:srgbClr val="ED7D31">
                <a:lumMod val="50000"/>
              </a:srgbClr>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indent="-342900" algn="ctr">
                <a:buFont typeface="Calibri" panose="020F0502020204030204" pitchFamily="34" charset="0"/>
                <a:buAutoNum type="arabicPeriod"/>
              </a:pPr>
              <a:endParaRPr lang="zh-CN" sz="1200" noProof="1">
                <a:solidFill>
                  <a:srgbClr val="FFFFFF"/>
                </a:solidFill>
                <a:latin typeface="Calibri" panose="020F0502020204030204" pitchFamily="34" charset="0"/>
                <a:ea typeface="MS PGothic" panose="020B0600070205080204" pitchFamily="34" charset="-128"/>
              </a:endParaRPr>
            </a:p>
          </p:txBody>
        </p:sp>
        <p:sp>
          <p:nvSpPr>
            <p:cNvPr id="76" name="TextBox 45"/>
            <p:cNvSpPr txBox="1"/>
            <p:nvPr/>
          </p:nvSpPr>
          <p:spPr>
            <a:xfrm>
              <a:off x="2022" y="6940"/>
              <a:ext cx="1455" cy="434"/>
            </a:xfrm>
            <a:prstGeom prst="rect">
              <a:avLst/>
            </a:prstGeom>
            <a:noFill/>
          </p:spPr>
          <p:txBody>
            <a:bodyPr wrap="square" rtlCol="0">
              <a:spAutoFit/>
            </a:bodyPr>
            <a:lstStyle/>
            <a:p>
              <a:r>
                <a:rPr lang="en-US" altLang="zh-CN" sz="1200" b="1" dirty="0" smtClean="0">
                  <a:solidFill>
                    <a:srgbClr val="FFFFFF"/>
                  </a:solidFill>
                  <a:latin typeface="微软雅黑" panose="020B0503020204020204" pitchFamily="34" charset="-122"/>
                  <a:ea typeface="微软雅黑" panose="020B0503020204020204" pitchFamily="34" charset="-122"/>
                </a:rPr>
                <a:t>3</a:t>
              </a:r>
              <a:r>
                <a:rPr lang="zh-CN" altLang="en-US" sz="1200" b="1" dirty="0" smtClean="0">
                  <a:solidFill>
                    <a:srgbClr val="FFFFFF"/>
                  </a:solidFill>
                  <a:latin typeface="微软雅黑" panose="020B0503020204020204" pitchFamily="34" charset="-122"/>
                  <a:ea typeface="微软雅黑" panose="020B0503020204020204" pitchFamily="34" charset="-122"/>
                </a:rPr>
                <a:t>月</a:t>
              </a:r>
              <a:r>
                <a:rPr lang="en-US" altLang="zh-CN" sz="1200" b="1" dirty="0" smtClean="0">
                  <a:solidFill>
                    <a:srgbClr val="FFFFFF"/>
                  </a:solidFill>
                  <a:latin typeface="微软雅黑" panose="020B0503020204020204" pitchFamily="34" charset="-122"/>
                  <a:ea typeface="微软雅黑" panose="020B0503020204020204" pitchFamily="34" charset="-122"/>
                </a:rPr>
                <a:t>~4</a:t>
              </a:r>
              <a:r>
                <a:rPr lang="zh-CN" altLang="en-US" sz="1200" b="1" dirty="0" smtClean="0">
                  <a:solidFill>
                    <a:srgbClr val="FFFFFF"/>
                  </a:solidFill>
                  <a:latin typeface="微软雅黑" panose="020B0503020204020204" pitchFamily="34" charset="-122"/>
                  <a:ea typeface="微软雅黑" panose="020B0503020204020204" pitchFamily="34" charset="-122"/>
                </a:rPr>
                <a:t>月</a:t>
              </a:r>
            </a:p>
          </p:txBody>
        </p:sp>
        <p:sp>
          <p:nvSpPr>
            <p:cNvPr id="77" name="TextBox 47"/>
            <p:cNvSpPr txBox="1"/>
            <p:nvPr/>
          </p:nvSpPr>
          <p:spPr>
            <a:xfrm>
              <a:off x="6314" y="6941"/>
              <a:ext cx="1455" cy="434"/>
            </a:xfrm>
            <a:prstGeom prst="rect">
              <a:avLst/>
            </a:prstGeom>
            <a:noFill/>
          </p:spPr>
          <p:txBody>
            <a:bodyPr wrap="square" rtlCol="0">
              <a:spAutoFit/>
            </a:bodyPr>
            <a:lstStyle/>
            <a:p>
              <a:pPr algn="ctr"/>
              <a:r>
                <a:rPr lang="en-US" altLang="zh-CN" sz="1200" b="1" dirty="0" smtClean="0">
                  <a:solidFill>
                    <a:srgbClr val="FFFFFF"/>
                  </a:solidFill>
                  <a:latin typeface="微软雅黑" panose="020B0503020204020204" pitchFamily="34" charset="-122"/>
                  <a:ea typeface="微软雅黑" panose="020B0503020204020204" pitchFamily="34" charset="-122"/>
                </a:rPr>
                <a:t>5</a:t>
              </a:r>
              <a:r>
                <a:rPr lang="zh-CN" altLang="en-US" sz="1200" b="1" dirty="0" smtClean="0">
                  <a:solidFill>
                    <a:srgbClr val="FFFFFF"/>
                  </a:solidFill>
                  <a:latin typeface="微软雅黑" panose="020B0503020204020204" pitchFamily="34" charset="-122"/>
                  <a:ea typeface="微软雅黑" panose="020B0503020204020204" pitchFamily="34" charset="-122"/>
                </a:rPr>
                <a:t>月</a:t>
              </a:r>
              <a:r>
                <a:rPr lang="en-US" altLang="zh-CN" sz="1200" b="1" dirty="0" smtClean="0">
                  <a:solidFill>
                    <a:srgbClr val="FFFFFF"/>
                  </a:solidFill>
                  <a:latin typeface="微软雅黑" panose="020B0503020204020204" pitchFamily="34" charset="-122"/>
                  <a:ea typeface="微软雅黑" panose="020B0503020204020204" pitchFamily="34" charset="-122"/>
                </a:rPr>
                <a:t>~6</a:t>
              </a:r>
              <a:r>
                <a:rPr lang="zh-CN" altLang="en-US" sz="1200" b="1" dirty="0" smtClean="0">
                  <a:solidFill>
                    <a:srgbClr val="FFFFFF"/>
                  </a:solidFill>
                  <a:latin typeface="微软雅黑" panose="020B0503020204020204" pitchFamily="34" charset="-122"/>
                  <a:ea typeface="微软雅黑" panose="020B0503020204020204" pitchFamily="34" charset="-122"/>
                </a:rPr>
                <a:t>月</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sp>
          <p:nvSpPr>
            <p:cNvPr id="78" name="TextBox 50"/>
            <p:cNvSpPr txBox="1"/>
            <p:nvPr/>
          </p:nvSpPr>
          <p:spPr>
            <a:xfrm>
              <a:off x="11061" y="6960"/>
              <a:ext cx="1376" cy="434"/>
            </a:xfrm>
            <a:prstGeom prst="rect">
              <a:avLst/>
            </a:prstGeom>
            <a:noFill/>
          </p:spPr>
          <p:txBody>
            <a:bodyPr wrap="square" rtlCol="0">
              <a:spAutoFit/>
            </a:bodyPr>
            <a:lstStyle/>
            <a:p>
              <a:pPr algn="ctr"/>
              <a:r>
                <a:rPr lang="en-US" altLang="zh-CN" sz="1200" b="1" dirty="0" smtClean="0">
                  <a:solidFill>
                    <a:srgbClr val="FFFFFF"/>
                  </a:solidFill>
                  <a:latin typeface="微软雅黑" panose="020B0503020204020204" pitchFamily="34" charset="-122"/>
                  <a:ea typeface="微软雅黑" panose="020B0503020204020204" pitchFamily="34" charset="-122"/>
                </a:rPr>
                <a:t>7</a:t>
              </a:r>
              <a:r>
                <a:rPr lang="zh-CN" altLang="en-US" sz="1200" b="1" dirty="0" smtClean="0">
                  <a:solidFill>
                    <a:srgbClr val="FFFFFF"/>
                  </a:solidFill>
                  <a:latin typeface="微软雅黑" panose="020B0503020204020204" pitchFamily="34" charset="-122"/>
                  <a:ea typeface="微软雅黑" panose="020B0503020204020204" pitchFamily="34" charset="-122"/>
                </a:rPr>
                <a:t>月</a:t>
              </a:r>
              <a:r>
                <a:rPr lang="en-US" altLang="zh-CN" sz="1200" b="1" dirty="0" smtClean="0">
                  <a:solidFill>
                    <a:srgbClr val="FFFFFF"/>
                  </a:solidFill>
                  <a:latin typeface="微软雅黑" panose="020B0503020204020204" pitchFamily="34" charset="-122"/>
                  <a:ea typeface="微软雅黑" panose="020B0503020204020204" pitchFamily="34" charset="-122"/>
                </a:rPr>
                <a:t>~8</a:t>
              </a:r>
              <a:r>
                <a:rPr lang="zh-CN" altLang="en-US" sz="1200" b="1" dirty="0" smtClean="0">
                  <a:solidFill>
                    <a:srgbClr val="FFFFFF"/>
                  </a:solidFill>
                  <a:latin typeface="微软雅黑" panose="020B0503020204020204" pitchFamily="34" charset="-122"/>
                  <a:ea typeface="微软雅黑" panose="020B0503020204020204" pitchFamily="34" charset="-122"/>
                </a:rPr>
                <a:t>月</a:t>
              </a:r>
              <a:endParaRPr lang="zh-CN" altLang="en-US" sz="1200" b="1" dirty="0">
                <a:solidFill>
                  <a:srgbClr val="FFFFFF"/>
                </a:solidFill>
                <a:latin typeface="微软雅黑" panose="020B0503020204020204" pitchFamily="34" charset="-122"/>
                <a:ea typeface="微软雅黑" panose="020B0503020204020204" pitchFamily="34" charset="-122"/>
              </a:endParaRPr>
            </a:p>
          </p:txBody>
        </p:sp>
        <p:cxnSp>
          <p:nvCxnSpPr>
            <p:cNvPr id="79" name="直接连接符 78"/>
            <p:cNvCxnSpPr/>
            <p:nvPr/>
          </p:nvCxnSpPr>
          <p:spPr>
            <a:xfrm rot="5400000">
              <a:off x="1029" y="7156"/>
              <a:ext cx="338" cy="3"/>
            </a:xfrm>
            <a:prstGeom prst="line">
              <a:avLst/>
            </a:prstGeom>
            <a:noFill/>
            <a:ln w="38100" cap="flat" cmpd="sng" algn="ctr">
              <a:solidFill>
                <a:srgbClr val="FFFFFF">
                  <a:lumMod val="65000"/>
                </a:srgbClr>
              </a:solidFill>
              <a:prstDash val="solid"/>
              <a:miter lim="800000"/>
            </a:ln>
            <a:effectLst/>
          </p:spPr>
          <p:style>
            <a:lnRef idx="1">
              <a:srgbClr val="DE5C45"/>
            </a:lnRef>
            <a:fillRef idx="0">
              <a:srgbClr val="DE5C45"/>
            </a:fillRef>
            <a:effectRef idx="0">
              <a:srgbClr val="DE5C45"/>
            </a:effectRef>
            <a:fontRef idx="minor">
              <a:srgbClr val="000000"/>
            </a:fontRef>
          </p:style>
        </p:cxnSp>
        <p:cxnSp>
          <p:nvCxnSpPr>
            <p:cNvPr id="80" name="直接连接符 79"/>
            <p:cNvCxnSpPr/>
            <p:nvPr/>
          </p:nvCxnSpPr>
          <p:spPr>
            <a:xfrm rot="5400000">
              <a:off x="4162" y="7155"/>
              <a:ext cx="338" cy="3"/>
            </a:xfrm>
            <a:prstGeom prst="line">
              <a:avLst/>
            </a:prstGeom>
            <a:noFill/>
            <a:ln w="38100" cap="flat" cmpd="sng" algn="ctr">
              <a:solidFill>
                <a:srgbClr val="FFFFFF">
                  <a:lumMod val="65000"/>
                </a:srgbClr>
              </a:solidFill>
              <a:prstDash val="solid"/>
              <a:miter lim="800000"/>
            </a:ln>
            <a:effectLst/>
          </p:spPr>
          <p:style>
            <a:lnRef idx="1">
              <a:srgbClr val="DE5C45"/>
            </a:lnRef>
            <a:fillRef idx="0">
              <a:srgbClr val="DE5C45"/>
            </a:fillRef>
            <a:effectRef idx="0">
              <a:srgbClr val="DE5C45"/>
            </a:effectRef>
            <a:fontRef idx="minor">
              <a:srgbClr val="000000"/>
            </a:fontRef>
          </p:style>
        </p:cxnSp>
        <p:cxnSp>
          <p:nvCxnSpPr>
            <p:cNvPr id="81" name="直接连接符 80"/>
            <p:cNvCxnSpPr/>
            <p:nvPr/>
          </p:nvCxnSpPr>
          <p:spPr>
            <a:xfrm rot="5400000">
              <a:off x="9298" y="7127"/>
              <a:ext cx="338" cy="3"/>
            </a:xfrm>
            <a:prstGeom prst="line">
              <a:avLst/>
            </a:prstGeom>
            <a:noFill/>
            <a:ln w="38100" cap="flat" cmpd="sng" algn="ctr">
              <a:solidFill>
                <a:srgbClr val="FFFFFF">
                  <a:lumMod val="65000"/>
                </a:srgbClr>
              </a:solidFill>
              <a:prstDash val="solid"/>
              <a:miter lim="800000"/>
            </a:ln>
            <a:effectLst/>
          </p:spPr>
          <p:style>
            <a:lnRef idx="1">
              <a:srgbClr val="DE5C45"/>
            </a:lnRef>
            <a:fillRef idx="0">
              <a:srgbClr val="DE5C45"/>
            </a:fillRef>
            <a:effectRef idx="0">
              <a:srgbClr val="DE5C45"/>
            </a:effectRef>
            <a:fontRef idx="minor">
              <a:srgbClr val="000000"/>
            </a:fontRef>
          </p:style>
        </p:cxnSp>
      </p:grpSp>
      <p:sp>
        <p:nvSpPr>
          <p:cNvPr id="82" name="Line 36"/>
          <p:cNvSpPr>
            <a:spLocks noChangeShapeType="1"/>
          </p:cNvSpPr>
          <p:nvPr/>
        </p:nvSpPr>
        <p:spPr bwMode="auto">
          <a:xfrm>
            <a:off x="2748682" y="2907390"/>
            <a:ext cx="0" cy="1413149"/>
          </a:xfrm>
          <a:prstGeom prst="line">
            <a:avLst/>
          </a:prstGeom>
          <a:noFill/>
          <a:ln w="19050" cap="rnd">
            <a:solidFill>
              <a:srgbClr val="DE5C45"/>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7AD7C"/>
                  </a:outerShdw>
                </a:effectLst>
              </a14:hiddenEffects>
            </a:ext>
          </a:extLst>
        </p:spPr>
        <p:txBody>
          <a:bodyPr/>
          <a:lstStyle/>
          <a:p>
            <a:endParaRPr lang="zh-CN" altLang="en-US" sz="1200"/>
          </a:p>
        </p:txBody>
      </p:sp>
      <p:sp>
        <p:nvSpPr>
          <p:cNvPr id="83" name="Line 36"/>
          <p:cNvSpPr>
            <a:spLocks noChangeShapeType="1"/>
          </p:cNvSpPr>
          <p:nvPr/>
        </p:nvSpPr>
        <p:spPr bwMode="auto">
          <a:xfrm>
            <a:off x="6010677" y="2883260"/>
            <a:ext cx="0" cy="1413149"/>
          </a:xfrm>
          <a:prstGeom prst="line">
            <a:avLst/>
          </a:prstGeom>
          <a:noFill/>
          <a:ln w="19050" cap="rnd">
            <a:solidFill>
              <a:srgbClr val="DE5C45"/>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7AD7C"/>
                  </a:outerShdw>
                </a:effectLst>
              </a14:hiddenEffects>
            </a:ext>
          </a:extLst>
        </p:spPr>
        <p:txBody>
          <a:bodyPr/>
          <a:lstStyle/>
          <a:p>
            <a:endParaRPr lang="zh-CN" altLang="en-US" sz="1200"/>
          </a:p>
        </p:txBody>
      </p:sp>
      <p:sp>
        <p:nvSpPr>
          <p:cNvPr id="84" name="Rectangle 2"/>
          <p:cNvSpPr txBox="1">
            <a:spLocks noChangeArrowheads="1"/>
          </p:cNvSpPr>
          <p:nvPr/>
        </p:nvSpPr>
        <p:spPr>
          <a:xfrm>
            <a:off x="690245" y="1007745"/>
            <a:ext cx="5965825" cy="1241425"/>
          </a:xfrm>
          <a:prstGeom prst="rect">
            <a:avLst/>
          </a:prstGeom>
        </p:spPr>
        <p:txBody>
          <a:bodyPr/>
          <a:lstStyle>
            <a:lvl1pPr algn="ctr" defTabSz="914400" rtl="0" eaLnBrk="1" latinLnBrk="0" hangingPunct="1">
              <a:spcBef>
                <a:spcPct val="0"/>
              </a:spcBef>
              <a:buNone/>
              <a:defRPr sz="4400" kern="1200">
                <a:solidFill>
                  <a:srgbClr val="000000"/>
                </a:solidFill>
                <a:latin typeface="Arial" panose="020B0604020202020204" pitchFamily="34" charset="0"/>
                <a:ea typeface="微软雅黑" panose="020B0503020204020204" pitchFamily="34" charset="-122"/>
                <a:cs typeface="+mn-ea"/>
              </a:defRPr>
            </a:lvl1pPr>
          </a:lstStyle>
          <a:p>
            <a:pPr marL="171450" indent="-171450" algn="l">
              <a:lnSpc>
                <a:spcPct val="120000"/>
              </a:lnSpc>
              <a:buFont typeface="Wingdings" panose="05000000000000000000" charset="0"/>
              <a:buChar char="l"/>
            </a:pPr>
            <a:r>
              <a:rPr lang="zh-CN" altLang="en-US" sz="1200" b="1" dirty="0" smtClean="0">
                <a:latin typeface="微软雅黑" panose="020B0503020204020204" pitchFamily="34" charset="-122"/>
                <a:ea typeface="微软雅黑" panose="020B0503020204020204" pitchFamily="34" charset="-122"/>
              </a:rPr>
              <a:t>参赛对象：全国</a:t>
            </a:r>
            <a:r>
              <a:rPr lang="zh-CN" altLang="zh-CN" sz="1200" b="1" dirty="0" smtClean="0">
                <a:latin typeface="微软雅黑" panose="020B0503020204020204" pitchFamily="34" charset="-122"/>
                <a:ea typeface="微软雅黑" panose="020B0503020204020204" pitchFamily="34" charset="-122"/>
              </a:rPr>
              <a:t>本科</a:t>
            </a:r>
            <a:r>
              <a:rPr lang="zh-CN" altLang="zh-CN" sz="1200" b="1" dirty="0">
                <a:latin typeface="微软雅黑" panose="020B0503020204020204" pitchFamily="34" charset="-122"/>
                <a:ea typeface="微软雅黑" panose="020B0503020204020204" pitchFamily="34" charset="-122"/>
              </a:rPr>
              <a:t>及应用型本科、高职、中职金融方向专业的在校学生</a:t>
            </a:r>
          </a:p>
          <a:p>
            <a:pPr marL="171450" indent="-171450" algn="l">
              <a:lnSpc>
                <a:spcPct val="120000"/>
              </a:lnSpc>
              <a:buFont typeface="Wingdings" panose="05000000000000000000" charset="0"/>
              <a:buChar char="l"/>
            </a:pPr>
            <a:r>
              <a:rPr lang="zh-CN" altLang="zh-CN" sz="1200" b="1" dirty="0">
                <a:latin typeface="微软雅黑" panose="020B0503020204020204" pitchFamily="34" charset="-122"/>
                <a:ea typeface="微软雅黑" panose="020B0503020204020204" pitchFamily="34" charset="-122"/>
              </a:rPr>
              <a:t>参赛形式：每所</a:t>
            </a:r>
            <a:r>
              <a:rPr lang="zh-CN" altLang="zh-CN" sz="1200" b="1" dirty="0" smtClean="0">
                <a:latin typeface="微软雅黑" panose="020B0503020204020204" pitchFamily="34" charset="-122"/>
                <a:ea typeface="微软雅黑" panose="020B0503020204020204" pitchFamily="34" charset="-122"/>
              </a:rPr>
              <a:t>院校，</a:t>
            </a:r>
            <a:r>
              <a:rPr lang="zh-CN" altLang="en-US" sz="1200" b="1" dirty="0" smtClean="0">
                <a:solidFill>
                  <a:srgbClr val="FF0000"/>
                </a:solidFill>
                <a:latin typeface="微软雅黑" panose="020B0503020204020204" pitchFamily="34" charset="-122"/>
                <a:ea typeface="微软雅黑" panose="020B0503020204020204" pitchFamily="34" charset="-122"/>
              </a:rPr>
              <a:t>不限</a:t>
            </a:r>
            <a:r>
              <a:rPr lang="zh-CN" altLang="zh-CN" sz="1200" b="1" dirty="0" smtClean="0">
                <a:solidFill>
                  <a:srgbClr val="FF0000"/>
                </a:solidFill>
                <a:latin typeface="微软雅黑" panose="020B0503020204020204" pitchFamily="34" charset="-122"/>
                <a:ea typeface="微软雅黑" panose="020B0503020204020204" pitchFamily="34" charset="-122"/>
              </a:rPr>
              <a:t>队伍</a:t>
            </a:r>
            <a:r>
              <a:rPr lang="zh-CN" altLang="en-US" sz="1200" b="1" dirty="0" smtClean="0">
                <a:solidFill>
                  <a:srgbClr val="FF0000"/>
                </a:solidFill>
                <a:latin typeface="微软雅黑" panose="020B0503020204020204" pitchFamily="34" charset="-122"/>
                <a:ea typeface="微软雅黑" panose="020B0503020204020204" pitchFamily="34" charset="-122"/>
              </a:rPr>
              <a:t>数量</a:t>
            </a:r>
            <a:r>
              <a:rPr lang="zh-CN" altLang="zh-CN" sz="1200" b="1" dirty="0" smtClean="0">
                <a:latin typeface="微软雅黑" panose="020B0503020204020204" pitchFamily="34" charset="-122"/>
                <a:ea typeface="微软雅黑" panose="020B0503020204020204" pitchFamily="34" charset="-122"/>
              </a:rPr>
              <a:t>，</a:t>
            </a:r>
            <a:r>
              <a:rPr lang="zh-CN" altLang="zh-CN" sz="1200" b="1" dirty="0">
                <a:latin typeface="微软雅黑" panose="020B0503020204020204" pitchFamily="34" charset="-122"/>
                <a:ea typeface="微软雅黑" panose="020B0503020204020204" pitchFamily="34" charset="-122"/>
              </a:rPr>
              <a:t>每</a:t>
            </a:r>
            <a:r>
              <a:rPr lang="zh-CN" altLang="zh-CN" sz="1200" b="1" dirty="0" smtClean="0">
                <a:latin typeface="微软雅黑" panose="020B0503020204020204" pitchFamily="34" charset="-122"/>
                <a:ea typeface="微软雅黑" panose="020B0503020204020204" pitchFamily="34" charset="-122"/>
              </a:rPr>
              <a:t>支队伍固定为</a:t>
            </a:r>
            <a:r>
              <a:rPr lang="en-US" altLang="zh-CN" sz="1200" b="1" dirty="0">
                <a:latin typeface="微软雅黑" panose="020B0503020204020204" pitchFamily="34" charset="-122"/>
                <a:ea typeface="微软雅黑" panose="020B0503020204020204" pitchFamily="34" charset="-122"/>
              </a:rPr>
              <a:t>10</a:t>
            </a:r>
            <a:r>
              <a:rPr lang="zh-CN" altLang="zh-CN" sz="1200" b="1" dirty="0" smtClean="0">
                <a:latin typeface="微软雅黑" panose="020B0503020204020204" pitchFamily="34" charset="-122"/>
                <a:ea typeface="微软雅黑" panose="020B0503020204020204" pitchFamily="34" charset="-122"/>
              </a:rPr>
              <a:t>人</a:t>
            </a:r>
            <a:endParaRPr lang="en-US" altLang="zh-CN" sz="1200" b="1" dirty="0" smtClean="0">
              <a:latin typeface="微软雅黑" panose="020B0503020204020204" pitchFamily="34" charset="-122"/>
              <a:ea typeface="微软雅黑" panose="020B0503020204020204" pitchFamily="34" charset="-122"/>
            </a:endParaRPr>
          </a:p>
          <a:p>
            <a:pPr marL="171450" indent="-171450" algn="l">
              <a:lnSpc>
                <a:spcPct val="120000"/>
              </a:lnSpc>
              <a:buFont typeface="Wingdings" panose="05000000000000000000" charset="0"/>
              <a:buChar char="l"/>
            </a:pPr>
            <a:r>
              <a:rPr lang="zh-CN" altLang="en-US" sz="1200" b="1" dirty="0" smtClean="0">
                <a:latin typeface="微软雅黑" panose="020B0503020204020204" pitchFamily="34" charset="-122"/>
                <a:ea typeface="微软雅黑" panose="020B0503020204020204" pitchFamily="34" charset="-122"/>
              </a:rPr>
              <a:t>赛      制：</a:t>
            </a:r>
            <a:r>
              <a:rPr lang="zh-CN" altLang="en-US" sz="1200" dirty="0" smtClean="0">
                <a:latin typeface="微软雅黑" panose="020B0503020204020204" pitchFamily="34" charset="-122"/>
                <a:ea typeface="微软雅黑" panose="020B0503020204020204" pitchFamily="34" charset="-122"/>
              </a:rPr>
              <a:t>团体赛</a:t>
            </a:r>
          </a:p>
          <a:p>
            <a:pPr marL="171450" indent="-171450" algn="l">
              <a:lnSpc>
                <a:spcPct val="120000"/>
              </a:lnSpc>
              <a:buFont typeface="Wingdings" panose="05000000000000000000" charset="0"/>
              <a:buChar char="l"/>
            </a:pPr>
            <a:r>
              <a:rPr lang="zh-CN" altLang="en-US" sz="1200" b="1" dirty="0" smtClean="0">
                <a:latin typeface="微软雅黑" panose="020B0503020204020204" pitchFamily="34" charset="-122"/>
                <a:ea typeface="微软雅黑" panose="020B0503020204020204" pitchFamily="34" charset="-122"/>
              </a:rPr>
              <a:t>参与学校：</a:t>
            </a:r>
            <a:r>
              <a:rPr lang="en-US" altLang="zh-CN" sz="1200" dirty="0" smtClean="0">
                <a:latin typeface="微软雅黑" panose="020B0503020204020204" pitchFamily="34" charset="-122"/>
                <a:ea typeface="微软雅黑" panose="020B0503020204020204" pitchFamily="34" charset="-122"/>
              </a:rPr>
              <a:t>400</a:t>
            </a:r>
            <a:r>
              <a:rPr lang="zh-CN" altLang="en-US" sz="1200" dirty="0" smtClean="0">
                <a:latin typeface="微软雅黑" panose="020B0503020204020204" pitchFamily="34" charset="-122"/>
                <a:ea typeface="微软雅黑" panose="020B0503020204020204" pitchFamily="34" charset="-122"/>
              </a:rPr>
              <a:t>所左右</a:t>
            </a:r>
          </a:p>
          <a:p>
            <a:pPr marL="171450" indent="-171450" algn="l">
              <a:lnSpc>
                <a:spcPct val="120000"/>
              </a:lnSpc>
              <a:buFont typeface="Wingdings" panose="05000000000000000000" charset="0"/>
              <a:buChar char="l"/>
            </a:pPr>
            <a:r>
              <a:rPr lang="zh-CN" altLang="en-US" sz="1200" b="1" dirty="0" smtClean="0">
                <a:latin typeface="微软雅黑" panose="020B0503020204020204" pitchFamily="34" charset="-122"/>
                <a:ea typeface="微软雅黑" panose="020B0503020204020204" pitchFamily="34" charset="-122"/>
              </a:rPr>
              <a:t>参赛人数：</a:t>
            </a:r>
            <a:r>
              <a:rPr lang="en-US" altLang="zh-CN" sz="1200" dirty="0" smtClean="0">
                <a:latin typeface="微软雅黑" panose="020B0503020204020204" pitchFamily="34" charset="-122"/>
                <a:ea typeface="微软雅黑" panose="020B0503020204020204" pitchFamily="34" charset="-122"/>
              </a:rPr>
              <a:t>30000</a:t>
            </a:r>
            <a:r>
              <a:rPr lang="zh-CN" altLang="en-US" sz="1200" smtClean="0">
                <a:latin typeface="微软雅黑" panose="020B0503020204020204" pitchFamily="34" charset="-122"/>
                <a:ea typeface="微软雅黑" panose="020B0503020204020204" pitchFamily="34" charset="-122"/>
              </a:rPr>
              <a:t>人左右</a:t>
            </a:r>
            <a:endParaRPr lang="zh-CN" altLang="en-US" sz="1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3" grpId="0"/>
      <p:bldP spid="15" grpId="0"/>
      <p:bldP spid="17" grpId="0" bldLvl="0" animBg="1"/>
      <p:bldP spid="19" grpId="0" bldLvl="0" animBg="1"/>
      <p:bldP spid="20" grpId="0"/>
      <p:bldP spid="22" grpId="0"/>
      <p:bldP spid="4" grpId="0"/>
      <p:bldP spid="6" grpId="0" bldLvl="0" animBg="1"/>
      <p:bldP spid="8" grpId="0" bldLvl="0" animBg="1"/>
      <p:bldP spid="38" grpId="0"/>
      <p:bldP spid="51" grpId="0"/>
      <p:bldP spid="52" grpId="0"/>
      <p:bldP spid="53" grpId="0" bldLvl="0" animBg="1"/>
      <p:bldP spid="54" grpId="0"/>
      <p:bldP spid="8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23" y="1851670"/>
            <a:ext cx="9144000" cy="10236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grpSp>
        <p:nvGrpSpPr>
          <p:cNvPr id="8" name="组合 7"/>
          <p:cNvGrpSpPr/>
          <p:nvPr/>
        </p:nvGrpSpPr>
        <p:grpSpPr>
          <a:xfrm>
            <a:off x="634320" y="1707654"/>
            <a:ext cx="985352" cy="1046982"/>
            <a:chOff x="976730" y="1128387"/>
            <a:chExt cx="2071702" cy="2304331"/>
          </a:xfrm>
        </p:grpSpPr>
        <p:sp>
          <p:nvSpPr>
            <p:cNvPr id="3" name="等腰三角形 2"/>
            <p:cNvSpPr/>
            <p:nvPr/>
          </p:nvSpPr>
          <p:spPr>
            <a:xfrm rot="10800000">
              <a:off x="976730" y="1789644"/>
              <a:ext cx="1785950" cy="15001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4" name="等腰三角形 3"/>
            <p:cNvSpPr/>
            <p:nvPr/>
          </p:nvSpPr>
          <p:spPr>
            <a:xfrm rot="10800000">
              <a:off x="1262482" y="1932520"/>
              <a:ext cx="1785950" cy="1500198"/>
            </a:xfrm>
            <a:prstGeom prst="triangle">
              <a:avLst/>
            </a:prstGeom>
            <a:solidFill>
              <a:srgbClr val="CC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b="1" dirty="0" smtClean="0"/>
            </a:p>
          </p:txBody>
        </p:sp>
        <p:sp>
          <p:nvSpPr>
            <p:cNvPr id="5" name="TextBox 4"/>
            <p:cNvSpPr txBox="1"/>
            <p:nvPr/>
          </p:nvSpPr>
          <p:spPr>
            <a:xfrm>
              <a:off x="1587069" y="1128387"/>
              <a:ext cx="1012160" cy="2025408"/>
            </a:xfrm>
            <a:prstGeom prst="rect">
              <a:avLst/>
            </a:prstGeom>
            <a:noFill/>
          </p:spPr>
          <p:txBody>
            <a:bodyPr wrap="square" rtlCol="0">
              <a:spAutoFit/>
            </a:bodyPr>
            <a:lstStyle/>
            <a:p>
              <a:pPr algn="ctr">
                <a:lnSpc>
                  <a:spcPct val="150000"/>
                </a:lnSpc>
              </a:pPr>
              <a:r>
                <a:rPr lang="en-US" altLang="zh-CN" sz="4000" b="1" dirty="0" smtClean="0">
                  <a:solidFill>
                    <a:schemeClr val="bg1"/>
                  </a:solidFill>
                </a:rPr>
                <a:t>2</a:t>
              </a:r>
              <a:endParaRPr lang="zh-CN" altLang="en-US" sz="4000" b="1" dirty="0" smtClean="0">
                <a:solidFill>
                  <a:schemeClr val="bg1"/>
                </a:solidFill>
              </a:endParaRPr>
            </a:p>
          </p:txBody>
        </p:sp>
      </p:grpSp>
      <p:sp>
        <p:nvSpPr>
          <p:cNvPr id="9" name="TextBox 8"/>
          <p:cNvSpPr txBox="1"/>
          <p:nvPr/>
        </p:nvSpPr>
        <p:spPr>
          <a:xfrm>
            <a:off x="1857356" y="1857370"/>
            <a:ext cx="5500726" cy="1015663"/>
          </a:xfrm>
          <a:prstGeom prst="rect">
            <a:avLst/>
          </a:prstGeom>
          <a:noFill/>
        </p:spPr>
        <p:txBody>
          <a:bodyPr wrap="square" rtlCol="0">
            <a:spAutoFit/>
          </a:bodyPr>
          <a:lstStyle/>
          <a:p>
            <a:pPr algn="ctr">
              <a:lnSpc>
                <a:spcPct val="150000"/>
              </a:lnSpc>
            </a:pP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大赛内容及规则</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625" y="1150620"/>
            <a:ext cx="5893435" cy="3415030"/>
          </a:xfrm>
          <a:prstGeom prst="rect">
            <a:avLst/>
          </a:prstGeom>
          <a:noFill/>
        </p:spPr>
        <p:txBody>
          <a:bodyPr wrap="square" rtlCol="0">
            <a:spAutoFit/>
          </a:bodyPr>
          <a:lstStyle/>
          <a:p>
            <a:pPr>
              <a:lnSpc>
                <a:spcPct val="200000"/>
              </a:lnSpc>
            </a:pPr>
            <a:r>
              <a:rPr lang="en-US" altLang="zh-CN" sz="1200" dirty="0">
                <a:latin typeface="微软雅黑" panose="020B0503020204020204" pitchFamily="34" charset="-122"/>
                <a:ea typeface="微软雅黑" panose="020B0503020204020204" pitchFamily="34" charset="-122"/>
              </a:rPr>
              <a:t>1</a:t>
            </a:r>
            <a:r>
              <a:rPr lang="zh-CN" altLang="zh-CN" sz="1200" dirty="0">
                <a:latin typeface="微软雅黑" panose="020B0503020204020204" pitchFamily="34" charset="-122"/>
                <a:ea typeface="微软雅黑" panose="020B0503020204020204" pitchFamily="34" charset="-122"/>
              </a:rPr>
              <a:t>、本次大赛面向全国本科及应用型本科、高职、中职金融方向专业的在校学生举行，采取</a:t>
            </a:r>
            <a:r>
              <a:rPr lang="zh-CN" altLang="zh-CN" sz="1200" b="1" dirty="0">
                <a:latin typeface="微软雅黑" panose="020B0503020204020204" pitchFamily="34" charset="-122"/>
                <a:ea typeface="微软雅黑" panose="020B0503020204020204" pitchFamily="34" charset="-122"/>
              </a:rPr>
              <a:t>团体赛</a:t>
            </a:r>
            <a:r>
              <a:rPr lang="zh-CN" altLang="zh-CN" sz="1200" dirty="0">
                <a:latin typeface="微软雅黑" panose="020B0503020204020204" pitchFamily="34" charset="-122"/>
                <a:ea typeface="微软雅黑" panose="020B0503020204020204" pitchFamily="34" charset="-122"/>
              </a:rPr>
              <a:t>制，不分组，所有团队学生同台竞技；</a:t>
            </a:r>
          </a:p>
          <a:p>
            <a:pPr>
              <a:lnSpc>
                <a:spcPct val="200000"/>
              </a:lnSpc>
            </a:pPr>
            <a:r>
              <a:rPr lang="en-US" altLang="zh-CN" sz="1200" dirty="0">
                <a:latin typeface="微软雅黑" panose="020B0503020204020204" pitchFamily="34" charset="-122"/>
                <a:ea typeface="微软雅黑" panose="020B0503020204020204" pitchFamily="34" charset="-122"/>
              </a:rPr>
              <a:t>2</a:t>
            </a:r>
            <a:r>
              <a:rPr lang="zh-CN" altLang="zh-CN" sz="1200" dirty="0">
                <a:latin typeface="微软雅黑" panose="020B0503020204020204" pitchFamily="34" charset="-122"/>
                <a:ea typeface="微软雅黑" panose="020B0503020204020204" pitchFamily="34" charset="-122"/>
              </a:rPr>
              <a:t>、大赛分为</a:t>
            </a:r>
            <a:r>
              <a:rPr lang="zh-CN" altLang="zh-CN" sz="1200" b="1" dirty="0">
                <a:latin typeface="微软雅黑" panose="020B0503020204020204" pitchFamily="34" charset="-122"/>
                <a:ea typeface="微软雅黑" panose="020B0503020204020204" pitchFamily="34" charset="-122"/>
              </a:rPr>
              <a:t>初赛</a:t>
            </a:r>
            <a:r>
              <a:rPr lang="zh-CN" altLang="zh-CN" sz="1200" dirty="0">
                <a:latin typeface="微软雅黑" panose="020B0503020204020204" pitchFamily="34" charset="-122"/>
                <a:ea typeface="微软雅黑" panose="020B0503020204020204" pitchFamily="34" charset="-122"/>
              </a:rPr>
              <a:t>和</a:t>
            </a:r>
            <a:r>
              <a:rPr lang="zh-CN" altLang="zh-CN" sz="1200" b="1" dirty="0">
                <a:latin typeface="微软雅黑" panose="020B0503020204020204" pitchFamily="34" charset="-122"/>
                <a:ea typeface="微软雅黑" panose="020B0503020204020204" pitchFamily="34" charset="-122"/>
              </a:rPr>
              <a:t>总决赛</a:t>
            </a:r>
            <a:r>
              <a:rPr lang="zh-CN" altLang="zh-CN" sz="1200" dirty="0">
                <a:latin typeface="微软雅黑" panose="020B0503020204020204" pitchFamily="34" charset="-122"/>
                <a:ea typeface="微软雅黑" panose="020B0503020204020204" pitchFamily="34" charset="-122"/>
              </a:rPr>
              <a:t>两部分：</a:t>
            </a:r>
          </a:p>
          <a:p>
            <a:pPr marL="171450" indent="-171450">
              <a:lnSpc>
                <a:spcPct val="200000"/>
              </a:lnSpc>
              <a:buFont typeface="Wingdings" panose="05000000000000000000" charset="0"/>
              <a:buChar char="p"/>
            </a:pPr>
            <a:r>
              <a:rPr lang="zh-CN" altLang="zh-CN" sz="1200" dirty="0">
                <a:latin typeface="微软雅黑" panose="020B0503020204020204" pitchFamily="34" charset="-122"/>
                <a:ea typeface="微软雅黑" panose="020B0503020204020204" pitchFamily="34" charset="-122"/>
              </a:rPr>
              <a:t>初赛为证券投资模拟实训大赛；</a:t>
            </a:r>
            <a:r>
              <a:rPr lang="zh-CN" altLang="zh-CN" sz="1200" dirty="0">
                <a:latin typeface="微软雅黑" panose="020B0503020204020204" pitchFamily="34" charset="-122"/>
                <a:ea typeface="微软雅黑" panose="020B0503020204020204" pitchFamily="34" charset="-122"/>
                <a:sym typeface="+mn-ea"/>
              </a:rPr>
              <a:t>在初赛阶段系统按照团队平均操作分排名和个人操作分排名评选出团队一、二、三等奖及个人一、二、三等奖，</a:t>
            </a:r>
            <a:endParaRPr lang="zh-CN" altLang="zh-CN" sz="1200" dirty="0">
              <a:latin typeface="微软雅黑" panose="020B0503020204020204" pitchFamily="34" charset="-122"/>
              <a:ea typeface="微软雅黑" panose="020B0503020204020204" pitchFamily="34" charset="-122"/>
            </a:endParaRPr>
          </a:p>
          <a:p>
            <a:pPr marL="171450" indent="-171450">
              <a:lnSpc>
                <a:spcPct val="200000"/>
              </a:lnSpc>
              <a:buFont typeface="Wingdings" panose="05000000000000000000" charset="0"/>
              <a:buChar char="p"/>
            </a:pPr>
            <a:r>
              <a:rPr lang="zh-CN" altLang="zh-CN" sz="1200" dirty="0">
                <a:latin typeface="微软雅黑" panose="020B0503020204020204" pitchFamily="34" charset="-122"/>
                <a:ea typeface="微软雅黑" panose="020B0503020204020204" pitchFamily="34" charset="-122"/>
              </a:rPr>
              <a:t>总决赛拟采取“证券模拟交易”竞赛、“证券行业知识”竞赛与“投资策略分析”竞赛相结合的模式，现场比拼；初赛排名</a:t>
            </a:r>
            <a:r>
              <a:rPr lang="zh-CN" altLang="zh-CN" sz="1200" dirty="0" smtClean="0">
                <a:latin typeface="微软雅黑" panose="020B0503020204020204" pitchFamily="34" charset="-122"/>
                <a:ea typeface="微软雅黑" panose="020B0503020204020204" pitchFamily="34" charset="-122"/>
              </a:rPr>
              <a:t>前</a:t>
            </a:r>
            <a:r>
              <a:rPr lang="en-US" altLang="zh-CN" sz="1200" dirty="0" smtClean="0">
                <a:latin typeface="微软雅黑" panose="020B0503020204020204" pitchFamily="34" charset="-122"/>
                <a:ea typeface="微软雅黑" panose="020B0503020204020204" pitchFamily="34" charset="-122"/>
              </a:rPr>
              <a:t>20</a:t>
            </a:r>
            <a:r>
              <a:rPr lang="zh-CN" altLang="zh-CN" sz="1200" dirty="0" smtClean="0">
                <a:latin typeface="微软雅黑" panose="020B0503020204020204" pitchFamily="34" charset="-122"/>
                <a:ea typeface="微软雅黑" panose="020B0503020204020204" pitchFamily="34" charset="-122"/>
              </a:rPr>
              <a:t>名</a:t>
            </a:r>
            <a:r>
              <a:rPr lang="zh-CN" altLang="zh-CN" sz="1200" dirty="0">
                <a:latin typeface="微软雅黑" panose="020B0503020204020204" pitchFamily="34" charset="-122"/>
                <a:ea typeface="微软雅黑" panose="020B0503020204020204" pitchFamily="34" charset="-122"/>
              </a:rPr>
              <a:t>的队伍晋级总决赛，角逐团队冠、亚、季军及个人特别奖；</a:t>
            </a:r>
          </a:p>
          <a:p>
            <a:pPr>
              <a:lnSpc>
                <a:spcPct val="200000"/>
              </a:lnSpc>
            </a:pPr>
            <a:r>
              <a:rPr lang="en-US" altLang="zh-CN" sz="1200" dirty="0" smtClean="0">
                <a:latin typeface="微软雅黑" panose="020B0503020204020204" pitchFamily="34" charset="-122"/>
                <a:ea typeface="微软雅黑" panose="020B0503020204020204" pitchFamily="34" charset="-122"/>
              </a:rPr>
              <a:t>4</a:t>
            </a:r>
            <a:r>
              <a:rPr lang="zh-CN" altLang="zh-CN" sz="1200" dirty="0">
                <a:latin typeface="微软雅黑" panose="020B0503020204020204" pitchFamily="34" charset="-122"/>
                <a:ea typeface="微软雅黑" panose="020B0503020204020204" pitchFamily="34" charset="-122"/>
              </a:rPr>
              <a:t>、本次大赛采用电脑网络线上操作</a:t>
            </a:r>
            <a:r>
              <a:rPr lang="en-US" altLang="zh-CN" sz="1200" dirty="0">
                <a:latin typeface="微软雅黑" panose="020B0503020204020204" pitchFamily="34" charset="-122"/>
                <a:ea typeface="微软雅黑" panose="020B0503020204020204" pitchFamily="34" charset="-122"/>
              </a:rPr>
              <a:t>+</a:t>
            </a:r>
            <a:r>
              <a:rPr lang="zh-CN" altLang="zh-CN" sz="1200" dirty="0">
                <a:latin typeface="微软雅黑" panose="020B0503020204020204" pitchFamily="34" charset="-122"/>
                <a:ea typeface="微软雅黑" panose="020B0503020204020204" pitchFamily="34" charset="-122"/>
              </a:rPr>
              <a:t>现场集中比拼的形式。</a:t>
            </a:r>
          </a:p>
        </p:txBody>
      </p:sp>
      <p:grpSp>
        <p:nvGrpSpPr>
          <p:cNvPr id="6" name="组合 5"/>
          <p:cNvGrpSpPr/>
          <p:nvPr/>
        </p:nvGrpSpPr>
        <p:grpSpPr>
          <a:xfrm>
            <a:off x="0" y="152366"/>
            <a:ext cx="6445956" cy="643325"/>
            <a:chOff x="3482975" y="1733740"/>
            <a:chExt cx="6445956" cy="643325"/>
          </a:xfrm>
        </p:grpSpPr>
        <p:sp>
          <p:nvSpPr>
            <p:cNvPr id="7" name="等腰三角形 6"/>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9" name="等腰三角形 8"/>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1"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2"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13"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4"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竞赛方式</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84190" y="798988"/>
            <a:ext cx="7527780" cy="4292600"/>
          </a:xfrm>
          <a:prstGeom prst="rect">
            <a:avLst/>
          </a:prstGeom>
          <a:noFill/>
          <a:ln w="9525">
            <a:noFill/>
            <a:miter lim="800000"/>
          </a:ln>
          <a:effectLst>
            <a:prstShdw prst="shdw17" dist="17961" dir="2700000">
              <a:schemeClr val="accent1">
                <a:gamma/>
                <a:shade val="60000"/>
                <a:invGamma/>
              </a:schemeClr>
            </a:prstShdw>
          </a:effectLst>
        </p:spPr>
        <p:txBody>
          <a:bodyPr vert="horz" wrap="square" lIns="91440" tIns="45720" rIns="91440" bIns="45720" numCol="1" anchor="ctr" anchorCtr="0" compatLnSpc="1">
            <a:spAutoFit/>
          </a:bodyPr>
          <a:lstStyle/>
          <a:p>
            <a:pPr lvl="0" algn="just" fontAlgn="base">
              <a:lnSpc>
                <a:spcPct val="150000"/>
              </a:lnSpc>
              <a:spcBef>
                <a:spcPct val="0"/>
              </a:spcBef>
              <a:spcAft>
                <a:spcPct val="0"/>
              </a:spcAft>
            </a:pPr>
            <a:r>
              <a:rPr lang="zh-CN" altLang="en-US" sz="1400" b="1" dirty="0" smtClean="0">
                <a:latin typeface="微软雅黑" panose="020B0503020204020204" pitchFamily="34" charset="-122"/>
                <a:ea typeface="微软雅黑" panose="020B0503020204020204" pitchFamily="34" charset="-122"/>
                <a:cs typeface="微软雅黑" panose="020B0503020204020204" pitchFamily="34" charset="-122"/>
              </a:rPr>
              <a:t>初赛阶段：</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初赛为证券投资模拟实训</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大赛</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利用</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国泰安虚拟交易</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系统</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进行模拟投资）</a:t>
            </a:r>
            <a:endParaRPr lang="en-US" altLang="zh-CN" sz="1400" dirty="0" smtClean="0">
              <a:latin typeface="微软雅黑" panose="020B0503020204020204" pitchFamily="34" charset="-122"/>
              <a:ea typeface="微软雅黑" panose="020B0503020204020204" pitchFamily="34" charset="-122"/>
              <a:cs typeface="微软雅黑" panose="020B0503020204020204" pitchFamily="34" charset="-122"/>
            </a:endParaRPr>
          </a:p>
          <a:p>
            <a:pPr lvl="0" algn="just" fontAlgn="base">
              <a:lnSpc>
                <a:spcPct val="150000"/>
              </a:lnSpc>
              <a:spcBef>
                <a:spcPct val="0"/>
              </a:spcBef>
              <a:spcAft>
                <a:spcPct val="0"/>
              </a:spcAft>
            </a:pPr>
            <a:r>
              <a:rPr lang="zh-CN" altLang="en-US" sz="1400" b="1" dirty="0" smtClean="0">
                <a:latin typeface="微软雅黑" panose="020B0503020204020204" pitchFamily="34" charset="-122"/>
                <a:ea typeface="微软雅黑" panose="020B0503020204020204" pitchFamily="34" charset="-122"/>
                <a:cs typeface="微软雅黑" panose="020B0503020204020204" pitchFamily="34" charset="-122"/>
              </a:rPr>
              <a:t>总决赛</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rPr>
              <a:t>阶段（拟）：</a:t>
            </a:r>
            <a:endParaRPr lang="en-US" altLang="zh-CN" sz="1400"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“证券模拟交易”竞赛</a:t>
            </a:r>
          </a:p>
          <a:p>
            <a:pPr>
              <a:lnSpc>
                <a:spcPct val="150000"/>
              </a:lnSpc>
            </a:pP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“证券模拟交易”</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竞赛</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系统</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为参加此环节的选手指定一只该行业板块的股票进行日内回转交易，并为选手提供一定量的底仓和初始资金，由该选手根据自己平时所学的知识，结合市场行情分析，制定交易策略，在竞赛规定的交易时间进行模拟交易。</a:t>
            </a:r>
          </a:p>
          <a:p>
            <a:pPr>
              <a:lnSpc>
                <a:spcPct val="150000"/>
              </a:lnSpc>
            </a:pP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“证券行业知识”竞赛</a:t>
            </a:r>
          </a:p>
          <a:p>
            <a:pPr>
              <a:lnSpc>
                <a:spcPct val="150000"/>
              </a:lnSpc>
            </a:pP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“证券行业知识”</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竞赛</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利用国泰安虚拟交易所进行上机考核，</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考核选手对证券行业相关知识掌握情况，考核内容包含金融市场基础知识、证券市场基本法律</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法规等</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相关知识</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zh-CN" sz="1400" b="1" dirty="0">
                <a:latin typeface="微软雅黑" panose="020B0503020204020204" pitchFamily="34" charset="-122"/>
                <a:ea typeface="微软雅黑" panose="020B0503020204020204" pitchFamily="34" charset="-122"/>
                <a:cs typeface="微软雅黑" panose="020B0503020204020204" pitchFamily="34" charset="-122"/>
              </a:rPr>
              <a:t>“投资策略分析”</a:t>
            </a:r>
            <a:r>
              <a:rPr lang="zh-CN" altLang="zh-CN" sz="1400" b="1" dirty="0" smtClean="0">
                <a:latin typeface="微软雅黑" panose="020B0503020204020204" pitchFamily="34" charset="-122"/>
                <a:ea typeface="微软雅黑" panose="020B0503020204020204" pitchFamily="34" charset="-122"/>
                <a:cs typeface="微软雅黑" panose="020B0503020204020204" pitchFamily="34" charset="-122"/>
              </a:rPr>
              <a:t>竞赛</a:t>
            </a:r>
            <a:endParaRPr lang="en-US" altLang="zh-CN" sz="1400" b="1" dirty="0" smtClean="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“投资策略分析”</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竞赛</a:t>
            </a:r>
            <a:r>
              <a:rPr lang="zh-CN" altLang="en-US" sz="1400"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cs typeface="微软雅黑" panose="020B0503020204020204" pitchFamily="34" charset="-122"/>
              </a:rPr>
              <a:t>PPT</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讲解</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初赛投资策略，并回答评委提问</a:t>
            </a:r>
            <a:r>
              <a:rPr lang="zh-CN" altLang="zh-CN" sz="1400" dirty="0" smtClean="0">
                <a:latin typeface="微软雅黑" panose="020B0503020204020204" pitchFamily="34" charset="-122"/>
                <a:ea typeface="微软雅黑" panose="020B0503020204020204" pitchFamily="34" charset="-122"/>
                <a:cs typeface="微软雅黑" panose="020B0503020204020204" pitchFamily="34" charset="-122"/>
              </a:rPr>
              <a:t>。对</a:t>
            </a:r>
            <a:r>
              <a:rPr lang="zh-CN" altLang="zh-CN" sz="1400" dirty="0">
                <a:latin typeface="微软雅黑" panose="020B0503020204020204" pitchFamily="34" charset="-122"/>
                <a:ea typeface="微软雅黑" panose="020B0503020204020204" pitchFamily="34" charset="-122"/>
                <a:cs typeface="微软雅黑" panose="020B0503020204020204" pitchFamily="34" charset="-122"/>
              </a:rPr>
              <a:t>该队初赛期间投资组合进行思路阐述，对投资过程进行总结，并结合实操经验进行知识归纳等。</a:t>
            </a:r>
            <a:endParaRPr lang="en-US" altLang="zh-CN" sz="1400" dirty="0" smtClean="0"/>
          </a:p>
          <a:p>
            <a:pPr>
              <a:lnSpc>
                <a:spcPct val="150000"/>
              </a:lnSpc>
            </a:pPr>
            <a:endParaRPr lang="zh-CN" altLang="zh-CN" sz="1400" dirty="0"/>
          </a:p>
        </p:txBody>
      </p:sp>
      <p:grpSp>
        <p:nvGrpSpPr>
          <p:cNvPr id="7" name="组合 6"/>
          <p:cNvGrpSpPr/>
          <p:nvPr/>
        </p:nvGrpSpPr>
        <p:grpSpPr>
          <a:xfrm>
            <a:off x="0" y="152366"/>
            <a:ext cx="6445956" cy="643325"/>
            <a:chOff x="3482975" y="1733740"/>
            <a:chExt cx="6445956" cy="643325"/>
          </a:xfrm>
        </p:grpSpPr>
        <p:sp>
          <p:nvSpPr>
            <p:cNvPr id="8" name="等腰三角形 7"/>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9" name="等腰三角形 8"/>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10"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11"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12"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13"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竞赛内容</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02590" y="1517650"/>
            <a:ext cx="5144770" cy="1922145"/>
          </a:xfrm>
          <a:prstGeom prst="rect">
            <a:avLst/>
          </a:prstGeom>
          <a:noFill/>
        </p:spPr>
        <p:txBody>
          <a:bodyPr wrap="square" rtlCol="0">
            <a:spAutoFit/>
          </a:bodyPr>
          <a:lstStyle/>
          <a:p>
            <a:pPr marL="171450" indent="-171450">
              <a:lnSpc>
                <a:spcPct val="150000"/>
              </a:lnSpc>
              <a:buFont typeface="Wingdings" panose="05000000000000000000" charset="0"/>
              <a:buChar char="p"/>
            </a:pPr>
            <a:r>
              <a:rPr altLang="zh-CN" sz="1200" dirty="0">
                <a:latin typeface="微软雅黑" panose="020B0503020204020204" pitchFamily="34" charset="-122"/>
                <a:ea typeface="微软雅黑" panose="020B0503020204020204" pitchFamily="34" charset="-122"/>
              </a:rPr>
              <a:t>以院校为单位进行统一报名，团队指导老师进入</a:t>
            </a:r>
            <a:r>
              <a:rPr altLang="zh-CN" sz="1200" b="1" dirty="0">
                <a:latin typeface="微软雅黑" panose="020B0503020204020204" pitchFamily="34" charset="-122"/>
                <a:ea typeface="微软雅黑" panose="020B0503020204020204" pitchFamily="34" charset="-122"/>
              </a:rPr>
              <a:t>“国泰安金融”公众号</a:t>
            </a:r>
            <a:r>
              <a:rPr altLang="zh-CN" sz="1200" dirty="0">
                <a:latin typeface="微软雅黑" panose="020B0503020204020204" pitchFamily="34" charset="-122"/>
                <a:ea typeface="微软雅黑" panose="020B0503020204020204" pitchFamily="34" charset="-122"/>
              </a:rPr>
              <a:t>，点击菜单栏</a:t>
            </a:r>
            <a:r>
              <a:rPr altLang="zh-CN" sz="1200" b="1" dirty="0">
                <a:latin typeface="微软雅黑" panose="020B0503020204020204" pitchFamily="34" charset="-122"/>
                <a:ea typeface="微软雅黑" panose="020B0503020204020204" pitchFamily="34" charset="-122"/>
              </a:rPr>
              <a:t>【大赛报名】</a:t>
            </a:r>
            <a:r>
              <a:rPr altLang="zh-CN" sz="1200" dirty="0">
                <a:latin typeface="微软雅黑" panose="020B0503020204020204" pitchFamily="34" charset="-122"/>
                <a:ea typeface="微软雅黑" panose="020B0503020204020204" pitchFamily="34" charset="-122"/>
              </a:rPr>
              <a:t>下载报名表，填写完毕后按指引提交报名表（建议PC端操作）。大赛组委会将在5个工作日内将比赛账号发送到各队指导老师邮箱。</a:t>
            </a:r>
          </a:p>
          <a:p>
            <a:pPr marL="171450" indent="-171450">
              <a:lnSpc>
                <a:spcPct val="150000"/>
              </a:lnSpc>
              <a:buFont typeface="Wingdings" panose="05000000000000000000" charset="0"/>
              <a:buChar char="p"/>
            </a:pPr>
            <a:r>
              <a:rPr altLang="zh-CN" sz="1200" dirty="0">
                <a:latin typeface="微软雅黑" panose="020B0503020204020204" pitchFamily="34" charset="-122"/>
                <a:ea typeface="微软雅黑" panose="020B0503020204020204" pitchFamily="34" charset="-122"/>
              </a:rPr>
              <a:t>注：报名截止日期为2019年4月29日23：59。有任何问题请发邮件咨询组委会：F_service@gtafe.com。</a:t>
            </a:r>
          </a:p>
          <a:p>
            <a:endParaRPr lang="zh-CN" altLang="en-US" sz="1100" dirty="0" smtClean="0">
              <a:latin typeface="微软雅黑" panose="020B0503020204020204" pitchFamily="34" charset="-122"/>
              <a:ea typeface="微软雅黑" panose="020B0503020204020204" pitchFamily="34" charset="-122"/>
            </a:endParaRPr>
          </a:p>
        </p:txBody>
      </p:sp>
      <p:sp>
        <p:nvSpPr>
          <p:cNvPr id="15" name="TextBox 14"/>
          <p:cNvSpPr txBox="1"/>
          <p:nvPr/>
        </p:nvSpPr>
        <p:spPr>
          <a:xfrm>
            <a:off x="357158" y="971724"/>
            <a:ext cx="4714908" cy="460375"/>
          </a:xfrm>
          <a:prstGeom prst="rect">
            <a:avLst/>
          </a:prstGeom>
          <a:noFill/>
        </p:spPr>
        <p:txBody>
          <a:bodyPr wrap="square" rtlCol="0">
            <a:spAutoFit/>
          </a:bodyPr>
          <a:lstStyle/>
          <a:p>
            <a:pPr lvl="0">
              <a:lnSpc>
                <a:spcPct val="150000"/>
              </a:lnSpc>
            </a:pPr>
            <a:r>
              <a:rPr lang="zh-CN" altLang="zh-CN" sz="1600" b="1" dirty="0" smtClean="0">
                <a:solidFill>
                  <a:prstClr val="black"/>
                </a:solidFill>
                <a:latin typeface="微软雅黑" panose="020B0503020204020204" pitchFamily="34" charset="-122"/>
                <a:ea typeface="微软雅黑" panose="020B0503020204020204" pitchFamily="34" charset="-122"/>
              </a:rPr>
              <a:t>本次采用集中报名入口方式</a:t>
            </a:r>
            <a:endParaRPr lang="en-US" altLang="zh-CN" sz="1600" b="1" dirty="0" smtClean="0">
              <a:solidFill>
                <a:prstClr val="black"/>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00050" y="3392805"/>
            <a:ext cx="5756275" cy="1388110"/>
            <a:chOff x="225" y="5625"/>
            <a:chExt cx="9065" cy="2025"/>
          </a:xfrm>
        </p:grpSpPr>
        <p:sp>
          <p:nvSpPr>
            <p:cNvPr id="17" name="矩形 16"/>
            <p:cNvSpPr/>
            <p:nvPr/>
          </p:nvSpPr>
          <p:spPr>
            <a:xfrm>
              <a:off x="225" y="5625"/>
              <a:ext cx="8890" cy="202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37" y="6188"/>
              <a:ext cx="8953" cy="1345"/>
            </a:xfrm>
            <a:prstGeom prst="rect">
              <a:avLst/>
            </a:prstGeom>
          </p:spPr>
          <p:txBody>
            <a:bodyPr wrap="square">
              <a:spAutoFit/>
            </a:bodyPr>
            <a:lstStyle/>
            <a:p>
              <a:pPr>
                <a:lnSpc>
                  <a:spcPct val="150000"/>
                </a:lnSpc>
              </a:pPr>
              <a:r>
                <a:rPr lang="en-US" altLang="zh-CN" sz="1200" b="1" dirty="0">
                  <a:solidFill>
                    <a:schemeClr val="accent6">
                      <a:lumMod val="50000"/>
                    </a:schemeClr>
                  </a:solidFill>
                  <a:latin typeface="微软雅黑" panose="020B0503020204020204" pitchFamily="34" charset="-122"/>
                  <a:ea typeface="微软雅黑" panose="020B0503020204020204" pitchFamily="34" charset="-122"/>
                </a:rPr>
                <a:t>1</a:t>
              </a:r>
              <a:r>
                <a:rPr lang="zh-CN" altLang="zh-CN" sz="1200" b="1" dirty="0" smtClean="0">
                  <a:solidFill>
                    <a:schemeClr val="accent6">
                      <a:lumMod val="50000"/>
                    </a:schemeClr>
                  </a:solidFill>
                  <a:latin typeface="微软雅黑" panose="020B0503020204020204" pitchFamily="34" charset="-122"/>
                  <a:ea typeface="微软雅黑" panose="020B0503020204020204" pitchFamily="34" charset="-122"/>
                </a:rPr>
                <a:t>、</a:t>
              </a: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本校内组队，不允许跨校</a:t>
              </a:r>
              <a:r>
                <a:rPr lang="zh-CN" altLang="en-US" sz="1200" b="1" dirty="0" smtClean="0">
                  <a:solidFill>
                    <a:schemeClr val="accent6">
                      <a:lumMod val="50000"/>
                    </a:schemeClr>
                  </a:solidFill>
                  <a:latin typeface="微软雅黑" panose="020B0503020204020204" pitchFamily="34" charset="-122"/>
                  <a:ea typeface="微软雅黑" panose="020B0503020204020204" pitchFamily="34" charset="-122"/>
                </a:rPr>
                <a:t>组队，不限队伍数量、每</a:t>
              </a: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支</a:t>
              </a:r>
              <a:r>
                <a:rPr lang="zh-CN" altLang="en-US" sz="1200" b="1" dirty="0" smtClean="0">
                  <a:solidFill>
                    <a:schemeClr val="accent6">
                      <a:lumMod val="50000"/>
                    </a:schemeClr>
                  </a:solidFill>
                  <a:latin typeface="微软雅黑" panose="020B0503020204020204" pitchFamily="34" charset="-122"/>
                  <a:ea typeface="微软雅黑" panose="020B0503020204020204" pitchFamily="34" charset="-122"/>
                </a:rPr>
                <a:t>队伍必须</a:t>
              </a:r>
              <a:r>
                <a:rPr lang="en-US" altLang="zh-CN" sz="1200" b="1" dirty="0" smtClean="0">
                  <a:solidFill>
                    <a:schemeClr val="accent6">
                      <a:lumMod val="50000"/>
                    </a:schemeClr>
                  </a:solidFill>
                  <a:latin typeface="微软雅黑" panose="020B0503020204020204" pitchFamily="34" charset="-122"/>
                  <a:ea typeface="微软雅黑" panose="020B0503020204020204" pitchFamily="34" charset="-122"/>
                </a:rPr>
                <a:t>10</a:t>
              </a: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人</a:t>
              </a:r>
              <a:r>
                <a:rPr lang="zh-CN" altLang="zh-CN" sz="1200" b="1" dirty="0" smtClean="0">
                  <a:solidFill>
                    <a:schemeClr val="accent6">
                      <a:lumMod val="50000"/>
                    </a:schemeClr>
                  </a:solidFill>
                  <a:latin typeface="微软雅黑" panose="020B0503020204020204" pitchFamily="34" charset="-122"/>
                  <a:ea typeface="微软雅黑" panose="020B0503020204020204" pitchFamily="34" charset="-122"/>
                </a:rPr>
                <a:t>。</a:t>
              </a:r>
              <a:endParaRPr lang="zh-CN" altLang="zh-CN" sz="1200" b="1" dirty="0">
                <a:solidFill>
                  <a:schemeClr val="accent6">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200" b="1" dirty="0">
                  <a:solidFill>
                    <a:schemeClr val="accent6">
                      <a:lumMod val="50000"/>
                    </a:schemeClr>
                  </a:solidFill>
                  <a:latin typeface="微软雅黑" panose="020B0503020204020204" pitchFamily="34" charset="-122"/>
                  <a:ea typeface="微软雅黑" panose="020B0503020204020204" pitchFamily="34" charset="-122"/>
                </a:rPr>
                <a:t>2</a:t>
              </a:r>
              <a:r>
                <a:rPr lang="zh-CN" altLang="zh-CN" sz="1200" b="1" dirty="0" smtClean="0">
                  <a:solidFill>
                    <a:schemeClr val="accent6">
                      <a:lumMod val="50000"/>
                    </a:schemeClr>
                  </a:solidFill>
                  <a:latin typeface="微软雅黑" panose="020B0503020204020204" pitchFamily="34" charset="-122"/>
                  <a:ea typeface="微软雅黑" panose="020B0503020204020204" pitchFamily="34" charset="-122"/>
                </a:rPr>
                <a:t>、</a:t>
              </a: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每支队伍须安排</a:t>
              </a:r>
              <a:r>
                <a:rPr lang="en-US" altLang="zh-CN" sz="1200" b="1" dirty="0">
                  <a:solidFill>
                    <a:schemeClr val="accent6">
                      <a:lumMod val="50000"/>
                    </a:schemeClr>
                  </a:solidFill>
                  <a:latin typeface="微软雅黑" panose="020B0503020204020204" pitchFamily="34" charset="-122"/>
                  <a:ea typeface="微软雅黑" panose="020B0503020204020204" pitchFamily="34" charset="-122"/>
                </a:rPr>
                <a:t>1—2</a:t>
              </a: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名指导老师，指导老师须为本校专兼职教师，各院校</a:t>
              </a:r>
            </a:p>
            <a:p>
              <a:pPr>
                <a:lnSpc>
                  <a:spcPct val="150000"/>
                </a:lnSpc>
              </a:pPr>
              <a:r>
                <a:rPr lang="zh-CN" altLang="en-US" sz="1200" b="1" dirty="0">
                  <a:solidFill>
                    <a:schemeClr val="accent6">
                      <a:lumMod val="50000"/>
                    </a:schemeClr>
                  </a:solidFill>
                  <a:latin typeface="微软雅黑" panose="020B0503020204020204" pitchFamily="34" charset="-122"/>
                  <a:ea typeface="微软雅黑" panose="020B0503020204020204" pitchFamily="34" charset="-122"/>
                </a:rPr>
                <a:t>     指导老师名单由各院校内部商定。</a:t>
              </a:r>
            </a:p>
          </p:txBody>
        </p:sp>
        <p:sp>
          <p:nvSpPr>
            <p:cNvPr id="16" name="TextBox 15"/>
            <p:cNvSpPr txBox="1"/>
            <p:nvPr/>
          </p:nvSpPr>
          <p:spPr>
            <a:xfrm>
              <a:off x="562" y="5741"/>
              <a:ext cx="1461" cy="447"/>
            </a:xfrm>
            <a:prstGeom prst="rect">
              <a:avLst/>
            </a:prstGeom>
            <a:solidFill>
              <a:schemeClr val="bg1"/>
            </a:solidFill>
            <a:ln w="28575" cmpd="sng">
              <a:solidFill>
                <a:srgbClr val="CC8B00"/>
              </a:solidFill>
              <a:prstDash val="solid"/>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sz="1400" b="1" dirty="0" smtClean="0">
                  <a:solidFill>
                    <a:schemeClr val="accent6">
                      <a:lumMod val="50000"/>
                    </a:schemeClr>
                  </a:solidFill>
                  <a:latin typeface="微软雅黑" panose="020B0503020204020204" pitchFamily="34" charset="-122"/>
                  <a:ea typeface="微软雅黑" panose="020B0503020204020204" pitchFamily="34" charset="-122"/>
                </a:rPr>
                <a:t>组队要求</a:t>
              </a:r>
            </a:p>
          </p:txBody>
        </p:sp>
      </p:grpSp>
      <p:grpSp>
        <p:nvGrpSpPr>
          <p:cNvPr id="18" name="组合 17"/>
          <p:cNvGrpSpPr/>
          <p:nvPr/>
        </p:nvGrpSpPr>
        <p:grpSpPr>
          <a:xfrm>
            <a:off x="0" y="152366"/>
            <a:ext cx="6445956" cy="643325"/>
            <a:chOff x="3482975" y="1733740"/>
            <a:chExt cx="6445956" cy="643325"/>
          </a:xfrm>
        </p:grpSpPr>
        <p:sp>
          <p:nvSpPr>
            <p:cNvPr id="19" name="等腰三角形 18"/>
            <p:cNvSpPr/>
            <p:nvPr/>
          </p:nvSpPr>
          <p:spPr>
            <a:xfrm flipV="1">
              <a:off x="4902740" y="2238543"/>
              <a:ext cx="146512" cy="138521"/>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335" dirty="0">
                <a:solidFill>
                  <a:srgbClr val="FFFFFF"/>
                </a:solidFill>
                <a:latin typeface="微软雅黑" panose="020B0503020204020204" pitchFamily="34" charset="-122"/>
              </a:endParaRPr>
            </a:p>
          </p:txBody>
        </p:sp>
        <p:sp>
          <p:nvSpPr>
            <p:cNvPr id="20" name="等腰三角形 19"/>
            <p:cNvSpPr/>
            <p:nvPr/>
          </p:nvSpPr>
          <p:spPr>
            <a:xfrm>
              <a:off x="4883049" y="1735071"/>
              <a:ext cx="146512" cy="137189"/>
            </a:xfrm>
            <a:prstGeom prst="triangle">
              <a:avLst>
                <a:gd name="adj" fmla="val 0"/>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335" dirty="0">
                <a:solidFill>
                  <a:srgbClr val="FFFFFF"/>
                </a:solidFill>
                <a:latin typeface="微软雅黑" panose="020B0503020204020204" pitchFamily="34" charset="-122"/>
              </a:endParaRPr>
            </a:p>
          </p:txBody>
        </p:sp>
        <p:sp>
          <p:nvSpPr>
            <p:cNvPr id="21" name="文本框 18"/>
            <p:cNvSpPr txBox="1"/>
            <p:nvPr/>
          </p:nvSpPr>
          <p:spPr>
            <a:xfrm flipH="1">
              <a:off x="3482975" y="1759781"/>
              <a:ext cx="6394065" cy="499476"/>
            </a:xfrm>
            <a:prstGeom prst="rect">
              <a:avLst/>
            </a:prstGeom>
            <a:solidFill>
              <a:schemeClr val="bg1">
                <a:lumMod val="75000"/>
              </a:schemeClr>
            </a:solidFill>
            <a:effectLst/>
          </p:spPr>
          <p:txBody>
            <a:bodyPr lIns="428548" anchor="ctr"/>
            <a:lstStyle>
              <a:defPPr>
                <a:defRPr lang="en-US"/>
              </a:defPPr>
              <a:lvl1pPr eaLnBrk="1" fontAlgn="auto" hangingPunct="1">
                <a:spcBef>
                  <a:spcPts val="0"/>
                </a:spcBef>
                <a:spcAft>
                  <a:spcPts val="0"/>
                </a:spcAft>
                <a:defRPr>
                  <a:solidFill>
                    <a:srgbClr val="4F4F4F"/>
                  </a:solidFill>
                  <a:latin typeface="+mn-ea"/>
                  <a:cs typeface="Verdana" panose="020B0604030504040204" pitchFamily="34" charset="0"/>
                </a:defRPr>
              </a:lvl1pPr>
            </a:lstStyle>
            <a:p>
              <a:endParaRPr lang="zh-CN" altLang="en-US" sz="2145" dirty="0"/>
            </a:p>
          </p:txBody>
        </p:sp>
        <p:sp>
          <p:nvSpPr>
            <p:cNvPr id="22" name="文本框 5"/>
            <p:cNvSpPr txBox="1"/>
            <p:nvPr/>
          </p:nvSpPr>
          <p:spPr>
            <a:xfrm flipH="1">
              <a:off x="4240979" y="1733740"/>
              <a:ext cx="664636" cy="643325"/>
            </a:xfrm>
            <a:prstGeom prst="rect">
              <a:avLst/>
            </a:prstGeom>
            <a:solidFill>
              <a:srgbClr val="CC8B00"/>
            </a:solidFill>
            <a:effectLst>
              <a:outerShdw blurRad="50800" dist="38100" dir="2700000" algn="tl" rotWithShape="0">
                <a:prstClr val="black">
                  <a:alpha val="40000"/>
                </a:prstClr>
              </a:outerShdw>
            </a:effectLst>
          </p:spPr>
          <p:txBody>
            <a:bodyPr lIns="0" tIns="0" rIns="0" bIns="0" anchor="ctr"/>
            <a:lstStyle>
              <a:defPPr>
                <a:defRPr lang="en-US"/>
              </a:defPPr>
              <a:lvl1pPr algn="ctr" eaLnBrk="1" fontAlgn="auto" hangingPunct="1">
                <a:spcBef>
                  <a:spcPts val="0"/>
                </a:spcBef>
                <a:spcAft>
                  <a:spcPts val="0"/>
                </a:spcAft>
                <a:defRPr sz="3200">
                  <a:solidFill>
                    <a:srgbClr val="FFFFFF"/>
                  </a:solidFill>
                  <a:latin typeface="Adobe Gothic Std B" panose="020B0800000000000000" pitchFamily="34" charset="-128"/>
                  <a:ea typeface="Adobe Gothic Std B" panose="020B0800000000000000" pitchFamily="34" charset="-128"/>
                  <a:cs typeface="Verdana" panose="020B0604030504040204" pitchFamily="34" charset="0"/>
                </a:defRPr>
              </a:lvl1pPr>
            </a:lstStyle>
            <a:p>
              <a:r>
                <a:rPr lang="en-US" altLang="zh-CN" sz="3810" dirty="0" smtClean="0">
                  <a:latin typeface="Agency FB" panose="020B0503020202020204" pitchFamily="34" charset="0"/>
                </a:rPr>
                <a:t>02</a:t>
              </a:r>
              <a:endParaRPr lang="zh-CN" altLang="en-US" sz="3810" dirty="0">
                <a:latin typeface="Agency FB" panose="020B0503020202020204" pitchFamily="34" charset="0"/>
              </a:endParaRPr>
            </a:p>
          </p:txBody>
        </p:sp>
        <p:sp>
          <p:nvSpPr>
            <p:cNvPr id="23" name="KSO_Shape"/>
            <p:cNvSpPr/>
            <p:nvPr/>
          </p:nvSpPr>
          <p:spPr bwMode="auto">
            <a:xfrm>
              <a:off x="3724479" y="1839747"/>
              <a:ext cx="304113" cy="412822"/>
            </a:xfrm>
            <a:custGeom>
              <a:avLst/>
              <a:gdLst>
                <a:gd name="T0" fmla="*/ 1224924 w 2376488"/>
                <a:gd name="T1" fmla="*/ 2761395 h 3225800"/>
                <a:gd name="T2" fmla="*/ 1200514 w 2376488"/>
                <a:gd name="T3" fmla="*/ 2844137 h 3225800"/>
                <a:gd name="T4" fmla="*/ 434302 w 2376488"/>
                <a:gd name="T5" fmla="*/ 2840318 h 3225800"/>
                <a:gd name="T6" fmla="*/ 417817 w 2376488"/>
                <a:gd name="T7" fmla="*/ 2755348 h 3225800"/>
                <a:gd name="T8" fmla="*/ 1946947 w 2376488"/>
                <a:gd name="T9" fmla="*/ 2276790 h 3225800"/>
                <a:gd name="T10" fmla="*/ 2007871 w 2376488"/>
                <a:gd name="T11" fmla="*/ 2336867 h 3225800"/>
                <a:gd name="T12" fmla="*/ 1960274 w 2376488"/>
                <a:gd name="T13" fmla="*/ 2408268 h 3225800"/>
                <a:gd name="T14" fmla="*/ 421315 w 2376488"/>
                <a:gd name="T15" fmla="*/ 2381532 h 3225800"/>
                <a:gd name="T16" fmla="*/ 429565 w 2376488"/>
                <a:gd name="T17" fmla="*/ 2296291 h 3225800"/>
                <a:gd name="T18" fmla="*/ 1966620 w 2376488"/>
                <a:gd name="T19" fmla="*/ 1981797 h 3225800"/>
                <a:gd name="T20" fmla="*/ 2006602 w 2376488"/>
                <a:gd name="T21" fmla="*/ 2057463 h 3225800"/>
                <a:gd name="T22" fmla="*/ 1940284 w 2376488"/>
                <a:gd name="T23" fmla="*/ 2111375 h 3225800"/>
                <a:gd name="T24" fmla="*/ 412748 w 2376488"/>
                <a:gd name="T25" fmla="*/ 2064084 h 3225800"/>
                <a:gd name="T26" fmla="*/ 445431 w 2376488"/>
                <a:gd name="T27" fmla="*/ 1984634 h 3225800"/>
                <a:gd name="T28" fmla="*/ 1983438 w 2376488"/>
                <a:gd name="T29" fmla="*/ 1691813 h 3225800"/>
                <a:gd name="T30" fmla="*/ 1999621 w 2376488"/>
                <a:gd name="T31" fmla="*/ 1776110 h 3225800"/>
                <a:gd name="T32" fmla="*/ 464152 w 2376488"/>
                <a:gd name="T33" fmla="*/ 1809766 h 3225800"/>
                <a:gd name="T34" fmla="*/ 409575 w 2376488"/>
                <a:gd name="T35" fmla="*/ 1743712 h 3225800"/>
                <a:gd name="T36" fmla="*/ 464152 w 2376488"/>
                <a:gd name="T37" fmla="*/ 1677973 h 3225800"/>
                <a:gd name="T38" fmla="*/ 839503 w 2376488"/>
                <a:gd name="T39" fmla="*/ 1405929 h 3225800"/>
                <a:gd name="T40" fmla="*/ 831271 w 2376488"/>
                <a:gd name="T41" fmla="*/ 1491484 h 3225800"/>
                <a:gd name="T42" fmla="*/ 445349 w 2376488"/>
                <a:gd name="T43" fmla="*/ 1503122 h 3225800"/>
                <a:gd name="T44" fmla="*/ 412741 w 2376488"/>
                <a:gd name="T45" fmla="*/ 1423858 h 3225800"/>
                <a:gd name="T46" fmla="*/ 1305682 w 2376488"/>
                <a:gd name="T47" fmla="*/ 909637 h 3225800"/>
                <a:gd name="T48" fmla="*/ 1477663 w 2376488"/>
                <a:gd name="T49" fmla="*/ 930614 h 3225800"/>
                <a:gd name="T50" fmla="*/ 1610543 w 2376488"/>
                <a:gd name="T51" fmla="*/ 964305 h 3225800"/>
                <a:gd name="T52" fmla="*/ 1857547 w 2376488"/>
                <a:gd name="T53" fmla="*/ 995452 h 3225800"/>
                <a:gd name="T54" fmla="*/ 1953551 w 2376488"/>
                <a:gd name="T55" fmla="*/ 1129896 h 3225800"/>
                <a:gd name="T56" fmla="*/ 1951644 w 2376488"/>
                <a:gd name="T57" fmla="*/ 1484281 h 3225800"/>
                <a:gd name="T58" fmla="*/ 1772351 w 2376488"/>
                <a:gd name="T59" fmla="*/ 1229696 h 3225800"/>
                <a:gd name="T60" fmla="*/ 1346691 w 2376488"/>
                <a:gd name="T61" fmla="*/ 1512886 h 3225800"/>
                <a:gd name="T62" fmla="*/ 1134337 w 2376488"/>
                <a:gd name="T63" fmla="*/ 1276735 h 3225800"/>
                <a:gd name="T64" fmla="*/ 953455 w 2376488"/>
                <a:gd name="T65" fmla="*/ 1247177 h 3225800"/>
                <a:gd name="T66" fmla="*/ 985244 w 2376488"/>
                <a:gd name="T67" fmla="*/ 1088260 h 3225800"/>
                <a:gd name="T68" fmla="*/ 1137516 w 2376488"/>
                <a:gd name="T69" fmla="*/ 966212 h 3225800"/>
                <a:gd name="T70" fmla="*/ 1523318 w 2376488"/>
                <a:gd name="T71" fmla="*/ 269565 h 3225800"/>
                <a:gd name="T72" fmla="*/ 1643237 w 2376488"/>
                <a:gd name="T73" fmla="*/ 362372 h 3225800"/>
                <a:gd name="T74" fmla="*/ 1694767 w 2376488"/>
                <a:gd name="T75" fmla="*/ 516202 h 3225800"/>
                <a:gd name="T76" fmla="*/ 1720850 w 2376488"/>
                <a:gd name="T77" fmla="*/ 562923 h 3225800"/>
                <a:gd name="T78" fmla="*/ 1679181 w 2376488"/>
                <a:gd name="T79" fmla="*/ 652233 h 3225800"/>
                <a:gd name="T80" fmla="*/ 1618744 w 2376488"/>
                <a:gd name="T81" fmla="*/ 782861 h 3225800"/>
                <a:gd name="T82" fmla="*/ 1514411 w 2376488"/>
                <a:gd name="T83" fmla="*/ 865815 h 3225800"/>
                <a:gd name="T84" fmla="*/ 1382405 w 2376488"/>
                <a:gd name="T85" fmla="*/ 850559 h 3225800"/>
                <a:gd name="T86" fmla="*/ 1291750 w 2376488"/>
                <a:gd name="T87" fmla="*/ 748218 h 3225800"/>
                <a:gd name="T88" fmla="*/ 1240220 w 2376488"/>
                <a:gd name="T89" fmla="*/ 647783 h 3225800"/>
                <a:gd name="T90" fmla="*/ 1206503 w 2376488"/>
                <a:gd name="T91" fmla="*/ 551481 h 3225800"/>
                <a:gd name="T92" fmla="*/ 1239266 w 2376488"/>
                <a:gd name="T93" fmla="*/ 512705 h 3225800"/>
                <a:gd name="T94" fmla="*/ 1288251 w 2376488"/>
                <a:gd name="T95" fmla="*/ 361736 h 3225800"/>
                <a:gd name="T96" fmla="*/ 1408488 w 2376488"/>
                <a:gd name="T97" fmla="*/ 269565 h 3225800"/>
                <a:gd name="T98" fmla="*/ 124794 w 2376488"/>
                <a:gd name="T99" fmla="*/ 3092133 h 3225800"/>
                <a:gd name="T100" fmla="*/ 2233594 w 2376488"/>
                <a:gd name="T101" fmla="*/ 3105468 h 3225800"/>
                <a:gd name="T102" fmla="*/ 2257092 w 2376488"/>
                <a:gd name="T103" fmla="*/ 152400 h 3225800"/>
                <a:gd name="T104" fmla="*/ 2230736 w 2376488"/>
                <a:gd name="T105" fmla="*/ 120015 h 3225800"/>
                <a:gd name="T106" fmla="*/ 2289799 w 2376488"/>
                <a:gd name="T107" fmla="*/ 15557 h 3225800"/>
                <a:gd name="T108" fmla="*/ 2360928 w 2376488"/>
                <a:gd name="T109" fmla="*/ 86677 h 3225800"/>
                <a:gd name="T110" fmla="*/ 2372995 w 2376488"/>
                <a:gd name="T111" fmla="*/ 3104198 h 3225800"/>
                <a:gd name="T112" fmla="*/ 2320918 w 2376488"/>
                <a:gd name="T113" fmla="*/ 3191193 h 3225800"/>
                <a:gd name="T114" fmla="*/ 2224068 w 2376488"/>
                <a:gd name="T115" fmla="*/ 3225800 h 3225800"/>
                <a:gd name="T116" fmla="*/ 61285 w 2376488"/>
                <a:gd name="T117" fmla="*/ 3195638 h 3225800"/>
                <a:gd name="T118" fmla="*/ 5080 w 2376488"/>
                <a:gd name="T119" fmla="*/ 3111818 h 3225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76488" h="3225800">
                  <a:moveTo>
                    <a:pt x="477415" y="2719387"/>
                  </a:moveTo>
                  <a:lnTo>
                    <a:pt x="1162156" y="2719387"/>
                  </a:lnTo>
                  <a:lnTo>
                    <a:pt x="1169130" y="2720024"/>
                  </a:lnTo>
                  <a:lnTo>
                    <a:pt x="1175787" y="2720978"/>
                  </a:lnTo>
                  <a:lnTo>
                    <a:pt x="1182444" y="2722570"/>
                  </a:lnTo>
                  <a:lnTo>
                    <a:pt x="1188468" y="2724797"/>
                  </a:lnTo>
                  <a:lnTo>
                    <a:pt x="1194491" y="2727980"/>
                  </a:lnTo>
                  <a:lnTo>
                    <a:pt x="1200514" y="2731162"/>
                  </a:lnTo>
                  <a:lnTo>
                    <a:pt x="1205269" y="2735299"/>
                  </a:lnTo>
                  <a:lnTo>
                    <a:pt x="1210342" y="2739436"/>
                  </a:lnTo>
                  <a:lnTo>
                    <a:pt x="1214463" y="2744528"/>
                  </a:lnTo>
                  <a:lnTo>
                    <a:pt x="1218584" y="2749938"/>
                  </a:lnTo>
                  <a:lnTo>
                    <a:pt x="1222071" y="2755348"/>
                  </a:lnTo>
                  <a:lnTo>
                    <a:pt x="1224924" y="2761395"/>
                  </a:lnTo>
                  <a:lnTo>
                    <a:pt x="1227143" y="2767442"/>
                  </a:lnTo>
                  <a:lnTo>
                    <a:pt x="1228728" y="2774125"/>
                  </a:lnTo>
                  <a:lnTo>
                    <a:pt x="1229679" y="2780808"/>
                  </a:lnTo>
                  <a:lnTo>
                    <a:pt x="1230313" y="2787809"/>
                  </a:lnTo>
                  <a:lnTo>
                    <a:pt x="1229679" y="2794810"/>
                  </a:lnTo>
                  <a:lnTo>
                    <a:pt x="1228728" y="2801493"/>
                  </a:lnTo>
                  <a:lnTo>
                    <a:pt x="1227143" y="2808176"/>
                  </a:lnTo>
                  <a:lnTo>
                    <a:pt x="1224924" y="2814223"/>
                  </a:lnTo>
                  <a:lnTo>
                    <a:pt x="1222071" y="2820269"/>
                  </a:lnTo>
                  <a:lnTo>
                    <a:pt x="1218584" y="2825679"/>
                  </a:lnTo>
                  <a:lnTo>
                    <a:pt x="1214463" y="2831090"/>
                  </a:lnTo>
                  <a:lnTo>
                    <a:pt x="1210342" y="2836181"/>
                  </a:lnTo>
                  <a:lnTo>
                    <a:pt x="1205269" y="2840318"/>
                  </a:lnTo>
                  <a:lnTo>
                    <a:pt x="1200514" y="2844137"/>
                  </a:lnTo>
                  <a:lnTo>
                    <a:pt x="1194491" y="2847638"/>
                  </a:lnTo>
                  <a:lnTo>
                    <a:pt x="1188468" y="2850820"/>
                  </a:lnTo>
                  <a:lnTo>
                    <a:pt x="1182444" y="2853048"/>
                  </a:lnTo>
                  <a:lnTo>
                    <a:pt x="1175787" y="2854639"/>
                  </a:lnTo>
                  <a:lnTo>
                    <a:pt x="1169130" y="2855594"/>
                  </a:lnTo>
                  <a:lnTo>
                    <a:pt x="1162156" y="2855912"/>
                  </a:lnTo>
                  <a:lnTo>
                    <a:pt x="477415" y="2855912"/>
                  </a:lnTo>
                  <a:lnTo>
                    <a:pt x="470441" y="2855594"/>
                  </a:lnTo>
                  <a:lnTo>
                    <a:pt x="464100" y="2854639"/>
                  </a:lnTo>
                  <a:lnTo>
                    <a:pt x="457126" y="2853048"/>
                  </a:lnTo>
                  <a:lnTo>
                    <a:pt x="451103" y="2850820"/>
                  </a:lnTo>
                  <a:lnTo>
                    <a:pt x="445397" y="2847638"/>
                  </a:lnTo>
                  <a:lnTo>
                    <a:pt x="439374" y="2844137"/>
                  </a:lnTo>
                  <a:lnTo>
                    <a:pt x="434302" y="2840318"/>
                  </a:lnTo>
                  <a:lnTo>
                    <a:pt x="429546" y="2836181"/>
                  </a:lnTo>
                  <a:lnTo>
                    <a:pt x="425108" y="2831090"/>
                  </a:lnTo>
                  <a:lnTo>
                    <a:pt x="421304" y="2825679"/>
                  </a:lnTo>
                  <a:lnTo>
                    <a:pt x="417817" y="2820269"/>
                  </a:lnTo>
                  <a:lnTo>
                    <a:pt x="414964" y="2814223"/>
                  </a:lnTo>
                  <a:lnTo>
                    <a:pt x="412745" y="2808176"/>
                  </a:lnTo>
                  <a:lnTo>
                    <a:pt x="410843" y="2801493"/>
                  </a:lnTo>
                  <a:lnTo>
                    <a:pt x="409575" y="2794810"/>
                  </a:lnTo>
                  <a:lnTo>
                    <a:pt x="409575" y="2787809"/>
                  </a:lnTo>
                  <a:lnTo>
                    <a:pt x="409575" y="2780808"/>
                  </a:lnTo>
                  <a:lnTo>
                    <a:pt x="410843" y="2774125"/>
                  </a:lnTo>
                  <a:lnTo>
                    <a:pt x="412745" y="2767442"/>
                  </a:lnTo>
                  <a:lnTo>
                    <a:pt x="414964" y="2761395"/>
                  </a:lnTo>
                  <a:lnTo>
                    <a:pt x="417817" y="2755348"/>
                  </a:lnTo>
                  <a:lnTo>
                    <a:pt x="421304" y="2749938"/>
                  </a:lnTo>
                  <a:lnTo>
                    <a:pt x="425108" y="2744528"/>
                  </a:lnTo>
                  <a:lnTo>
                    <a:pt x="429546" y="2739436"/>
                  </a:lnTo>
                  <a:lnTo>
                    <a:pt x="434302" y="2735299"/>
                  </a:lnTo>
                  <a:lnTo>
                    <a:pt x="439374" y="2731162"/>
                  </a:lnTo>
                  <a:lnTo>
                    <a:pt x="445397" y="2727980"/>
                  </a:lnTo>
                  <a:lnTo>
                    <a:pt x="451103" y="2724797"/>
                  </a:lnTo>
                  <a:lnTo>
                    <a:pt x="457126" y="2722570"/>
                  </a:lnTo>
                  <a:lnTo>
                    <a:pt x="464100" y="2720978"/>
                  </a:lnTo>
                  <a:lnTo>
                    <a:pt x="470441" y="2720024"/>
                  </a:lnTo>
                  <a:lnTo>
                    <a:pt x="477415" y="2719387"/>
                  </a:lnTo>
                  <a:close/>
                  <a:moveTo>
                    <a:pt x="477479" y="2276475"/>
                  </a:moveTo>
                  <a:lnTo>
                    <a:pt x="1940284" y="2276475"/>
                  </a:lnTo>
                  <a:lnTo>
                    <a:pt x="1946947" y="2276790"/>
                  </a:lnTo>
                  <a:lnTo>
                    <a:pt x="1953928" y="2277733"/>
                  </a:lnTo>
                  <a:lnTo>
                    <a:pt x="1960274" y="2279621"/>
                  </a:lnTo>
                  <a:lnTo>
                    <a:pt x="1966620" y="2281822"/>
                  </a:lnTo>
                  <a:lnTo>
                    <a:pt x="1972649" y="2284339"/>
                  </a:lnTo>
                  <a:lnTo>
                    <a:pt x="1978044" y="2287799"/>
                  </a:lnTo>
                  <a:lnTo>
                    <a:pt x="1983438" y="2291573"/>
                  </a:lnTo>
                  <a:lnTo>
                    <a:pt x="1988197" y="2296291"/>
                  </a:lnTo>
                  <a:lnTo>
                    <a:pt x="1992640" y="2300695"/>
                  </a:lnTo>
                  <a:lnTo>
                    <a:pt x="1996448" y="2306042"/>
                  </a:lnTo>
                  <a:lnTo>
                    <a:pt x="1999621" y="2311704"/>
                  </a:lnTo>
                  <a:lnTo>
                    <a:pt x="2002794" y="2317366"/>
                  </a:lnTo>
                  <a:lnTo>
                    <a:pt x="2005015" y="2323971"/>
                  </a:lnTo>
                  <a:lnTo>
                    <a:pt x="2006602" y="2330262"/>
                  </a:lnTo>
                  <a:lnTo>
                    <a:pt x="2007871" y="2336867"/>
                  </a:lnTo>
                  <a:lnTo>
                    <a:pt x="2008188" y="2343787"/>
                  </a:lnTo>
                  <a:lnTo>
                    <a:pt x="2007871" y="2350707"/>
                  </a:lnTo>
                  <a:lnTo>
                    <a:pt x="2006602" y="2357312"/>
                  </a:lnTo>
                  <a:lnTo>
                    <a:pt x="2005015" y="2363603"/>
                  </a:lnTo>
                  <a:lnTo>
                    <a:pt x="2002794" y="2370208"/>
                  </a:lnTo>
                  <a:lnTo>
                    <a:pt x="1999621" y="2375870"/>
                  </a:lnTo>
                  <a:lnTo>
                    <a:pt x="1996448" y="2381532"/>
                  </a:lnTo>
                  <a:lnTo>
                    <a:pt x="1992640" y="2386879"/>
                  </a:lnTo>
                  <a:lnTo>
                    <a:pt x="1988197" y="2391283"/>
                  </a:lnTo>
                  <a:lnTo>
                    <a:pt x="1983438" y="2395686"/>
                  </a:lnTo>
                  <a:lnTo>
                    <a:pt x="1978044" y="2399775"/>
                  </a:lnTo>
                  <a:lnTo>
                    <a:pt x="1972649" y="2402921"/>
                  </a:lnTo>
                  <a:lnTo>
                    <a:pt x="1966620" y="2406066"/>
                  </a:lnTo>
                  <a:lnTo>
                    <a:pt x="1960274" y="2408268"/>
                  </a:lnTo>
                  <a:lnTo>
                    <a:pt x="1953928" y="2409841"/>
                  </a:lnTo>
                  <a:lnTo>
                    <a:pt x="1946947" y="2411099"/>
                  </a:lnTo>
                  <a:lnTo>
                    <a:pt x="1940284" y="2411413"/>
                  </a:lnTo>
                  <a:lnTo>
                    <a:pt x="477479" y="2411413"/>
                  </a:lnTo>
                  <a:lnTo>
                    <a:pt x="470498" y="2411099"/>
                  </a:lnTo>
                  <a:lnTo>
                    <a:pt x="464152" y="2409841"/>
                  </a:lnTo>
                  <a:lnTo>
                    <a:pt x="457171" y="2408268"/>
                  </a:lnTo>
                  <a:lnTo>
                    <a:pt x="451142" y="2406066"/>
                  </a:lnTo>
                  <a:lnTo>
                    <a:pt x="445431" y="2402921"/>
                  </a:lnTo>
                  <a:lnTo>
                    <a:pt x="439402" y="2399775"/>
                  </a:lnTo>
                  <a:lnTo>
                    <a:pt x="434325" y="2395686"/>
                  </a:lnTo>
                  <a:lnTo>
                    <a:pt x="429565" y="2391283"/>
                  </a:lnTo>
                  <a:lnTo>
                    <a:pt x="425123" y="2386879"/>
                  </a:lnTo>
                  <a:lnTo>
                    <a:pt x="421315" y="2381532"/>
                  </a:lnTo>
                  <a:lnTo>
                    <a:pt x="417825" y="2375870"/>
                  </a:lnTo>
                  <a:lnTo>
                    <a:pt x="414969" y="2370208"/>
                  </a:lnTo>
                  <a:lnTo>
                    <a:pt x="412748" y="2363603"/>
                  </a:lnTo>
                  <a:lnTo>
                    <a:pt x="410844" y="2357312"/>
                  </a:lnTo>
                  <a:lnTo>
                    <a:pt x="409575" y="2350707"/>
                  </a:lnTo>
                  <a:lnTo>
                    <a:pt x="409575" y="2343787"/>
                  </a:lnTo>
                  <a:lnTo>
                    <a:pt x="409575" y="2336867"/>
                  </a:lnTo>
                  <a:lnTo>
                    <a:pt x="410844" y="2330262"/>
                  </a:lnTo>
                  <a:lnTo>
                    <a:pt x="412748" y="2323971"/>
                  </a:lnTo>
                  <a:lnTo>
                    <a:pt x="414969" y="2317366"/>
                  </a:lnTo>
                  <a:lnTo>
                    <a:pt x="417825" y="2311704"/>
                  </a:lnTo>
                  <a:lnTo>
                    <a:pt x="421315" y="2306042"/>
                  </a:lnTo>
                  <a:lnTo>
                    <a:pt x="425123" y="2300695"/>
                  </a:lnTo>
                  <a:lnTo>
                    <a:pt x="429565" y="2296291"/>
                  </a:lnTo>
                  <a:lnTo>
                    <a:pt x="434325" y="2291573"/>
                  </a:lnTo>
                  <a:lnTo>
                    <a:pt x="439402" y="2287799"/>
                  </a:lnTo>
                  <a:lnTo>
                    <a:pt x="445431" y="2284339"/>
                  </a:lnTo>
                  <a:lnTo>
                    <a:pt x="451142" y="2281822"/>
                  </a:lnTo>
                  <a:lnTo>
                    <a:pt x="457171" y="2279621"/>
                  </a:lnTo>
                  <a:lnTo>
                    <a:pt x="464152" y="2277733"/>
                  </a:lnTo>
                  <a:lnTo>
                    <a:pt x="470498" y="2276790"/>
                  </a:lnTo>
                  <a:lnTo>
                    <a:pt x="477479" y="2276475"/>
                  </a:lnTo>
                  <a:close/>
                  <a:moveTo>
                    <a:pt x="477479" y="1976437"/>
                  </a:moveTo>
                  <a:lnTo>
                    <a:pt x="1940284" y="1976437"/>
                  </a:lnTo>
                  <a:lnTo>
                    <a:pt x="1946947" y="1977068"/>
                  </a:lnTo>
                  <a:lnTo>
                    <a:pt x="1953928" y="1977698"/>
                  </a:lnTo>
                  <a:lnTo>
                    <a:pt x="1960274" y="1979590"/>
                  </a:lnTo>
                  <a:lnTo>
                    <a:pt x="1966620" y="1981797"/>
                  </a:lnTo>
                  <a:lnTo>
                    <a:pt x="1972649" y="1984634"/>
                  </a:lnTo>
                  <a:lnTo>
                    <a:pt x="1978044" y="1988102"/>
                  </a:lnTo>
                  <a:lnTo>
                    <a:pt x="1983438" y="1991886"/>
                  </a:lnTo>
                  <a:lnTo>
                    <a:pt x="1988197" y="1996300"/>
                  </a:lnTo>
                  <a:lnTo>
                    <a:pt x="1992640" y="2001029"/>
                  </a:lnTo>
                  <a:lnTo>
                    <a:pt x="1996448" y="2006073"/>
                  </a:lnTo>
                  <a:lnTo>
                    <a:pt x="1999621" y="2011748"/>
                  </a:lnTo>
                  <a:lnTo>
                    <a:pt x="2002794" y="2017738"/>
                  </a:lnTo>
                  <a:lnTo>
                    <a:pt x="2005015" y="2024044"/>
                  </a:lnTo>
                  <a:lnTo>
                    <a:pt x="2006602" y="2030665"/>
                  </a:lnTo>
                  <a:lnTo>
                    <a:pt x="2007871" y="2036970"/>
                  </a:lnTo>
                  <a:lnTo>
                    <a:pt x="2008188" y="2043906"/>
                  </a:lnTo>
                  <a:lnTo>
                    <a:pt x="2007871" y="2051158"/>
                  </a:lnTo>
                  <a:lnTo>
                    <a:pt x="2006602" y="2057463"/>
                  </a:lnTo>
                  <a:lnTo>
                    <a:pt x="2005015" y="2064084"/>
                  </a:lnTo>
                  <a:lnTo>
                    <a:pt x="2002794" y="2070389"/>
                  </a:lnTo>
                  <a:lnTo>
                    <a:pt x="1999621" y="2076064"/>
                  </a:lnTo>
                  <a:lnTo>
                    <a:pt x="1996448" y="2081739"/>
                  </a:lnTo>
                  <a:lnTo>
                    <a:pt x="1992640" y="2087099"/>
                  </a:lnTo>
                  <a:lnTo>
                    <a:pt x="1988197" y="2091513"/>
                  </a:lnTo>
                  <a:lnTo>
                    <a:pt x="1983438" y="2096242"/>
                  </a:lnTo>
                  <a:lnTo>
                    <a:pt x="1978044" y="2100025"/>
                  </a:lnTo>
                  <a:lnTo>
                    <a:pt x="1972649" y="2103493"/>
                  </a:lnTo>
                  <a:lnTo>
                    <a:pt x="1966620" y="2106016"/>
                  </a:lnTo>
                  <a:lnTo>
                    <a:pt x="1960274" y="2108538"/>
                  </a:lnTo>
                  <a:lnTo>
                    <a:pt x="1953928" y="2110429"/>
                  </a:lnTo>
                  <a:lnTo>
                    <a:pt x="1946947" y="2111060"/>
                  </a:lnTo>
                  <a:lnTo>
                    <a:pt x="1940284" y="2111375"/>
                  </a:lnTo>
                  <a:lnTo>
                    <a:pt x="477479" y="2111375"/>
                  </a:lnTo>
                  <a:lnTo>
                    <a:pt x="470498" y="2111060"/>
                  </a:lnTo>
                  <a:lnTo>
                    <a:pt x="464152" y="2110429"/>
                  </a:lnTo>
                  <a:lnTo>
                    <a:pt x="457171" y="2108538"/>
                  </a:lnTo>
                  <a:lnTo>
                    <a:pt x="451142" y="2106016"/>
                  </a:lnTo>
                  <a:lnTo>
                    <a:pt x="445431" y="2103493"/>
                  </a:lnTo>
                  <a:lnTo>
                    <a:pt x="439402" y="2100025"/>
                  </a:lnTo>
                  <a:lnTo>
                    <a:pt x="434325" y="2096242"/>
                  </a:lnTo>
                  <a:lnTo>
                    <a:pt x="429565" y="2091513"/>
                  </a:lnTo>
                  <a:lnTo>
                    <a:pt x="425123" y="2087099"/>
                  </a:lnTo>
                  <a:lnTo>
                    <a:pt x="421315" y="2081739"/>
                  </a:lnTo>
                  <a:lnTo>
                    <a:pt x="417825" y="2076064"/>
                  </a:lnTo>
                  <a:lnTo>
                    <a:pt x="414969" y="2070389"/>
                  </a:lnTo>
                  <a:lnTo>
                    <a:pt x="412748" y="2064084"/>
                  </a:lnTo>
                  <a:lnTo>
                    <a:pt x="410844" y="2057463"/>
                  </a:lnTo>
                  <a:lnTo>
                    <a:pt x="409575" y="2051158"/>
                  </a:lnTo>
                  <a:lnTo>
                    <a:pt x="409575" y="2043906"/>
                  </a:lnTo>
                  <a:lnTo>
                    <a:pt x="409575" y="2036970"/>
                  </a:lnTo>
                  <a:lnTo>
                    <a:pt x="410844" y="2030665"/>
                  </a:lnTo>
                  <a:lnTo>
                    <a:pt x="412748" y="2024044"/>
                  </a:lnTo>
                  <a:lnTo>
                    <a:pt x="414969" y="2017738"/>
                  </a:lnTo>
                  <a:lnTo>
                    <a:pt x="417825" y="2011748"/>
                  </a:lnTo>
                  <a:lnTo>
                    <a:pt x="421315" y="2006073"/>
                  </a:lnTo>
                  <a:lnTo>
                    <a:pt x="425123" y="2001029"/>
                  </a:lnTo>
                  <a:lnTo>
                    <a:pt x="429565" y="1996300"/>
                  </a:lnTo>
                  <a:lnTo>
                    <a:pt x="434325" y="1991886"/>
                  </a:lnTo>
                  <a:lnTo>
                    <a:pt x="439402" y="1988102"/>
                  </a:lnTo>
                  <a:lnTo>
                    <a:pt x="445431" y="1984634"/>
                  </a:lnTo>
                  <a:lnTo>
                    <a:pt x="451142" y="1981797"/>
                  </a:lnTo>
                  <a:lnTo>
                    <a:pt x="457171" y="1979590"/>
                  </a:lnTo>
                  <a:lnTo>
                    <a:pt x="464152" y="1977698"/>
                  </a:lnTo>
                  <a:lnTo>
                    <a:pt x="470498" y="1977068"/>
                  </a:lnTo>
                  <a:lnTo>
                    <a:pt x="477479" y="1976437"/>
                  </a:lnTo>
                  <a:close/>
                  <a:moveTo>
                    <a:pt x="477479" y="1676400"/>
                  </a:moveTo>
                  <a:lnTo>
                    <a:pt x="1940284" y="1676400"/>
                  </a:lnTo>
                  <a:lnTo>
                    <a:pt x="1946947" y="1676715"/>
                  </a:lnTo>
                  <a:lnTo>
                    <a:pt x="1953928" y="1677973"/>
                  </a:lnTo>
                  <a:lnTo>
                    <a:pt x="1960274" y="1679231"/>
                  </a:lnTo>
                  <a:lnTo>
                    <a:pt x="1966620" y="1681747"/>
                  </a:lnTo>
                  <a:lnTo>
                    <a:pt x="1972649" y="1684578"/>
                  </a:lnTo>
                  <a:lnTo>
                    <a:pt x="1978044" y="1688038"/>
                  </a:lnTo>
                  <a:lnTo>
                    <a:pt x="1983438" y="1691813"/>
                  </a:lnTo>
                  <a:lnTo>
                    <a:pt x="1988197" y="1695902"/>
                  </a:lnTo>
                  <a:lnTo>
                    <a:pt x="1992640" y="1700934"/>
                  </a:lnTo>
                  <a:lnTo>
                    <a:pt x="1996448" y="1706282"/>
                  </a:lnTo>
                  <a:lnTo>
                    <a:pt x="1999621" y="1711629"/>
                  </a:lnTo>
                  <a:lnTo>
                    <a:pt x="2002794" y="1717605"/>
                  </a:lnTo>
                  <a:lnTo>
                    <a:pt x="2005015" y="1723581"/>
                  </a:lnTo>
                  <a:lnTo>
                    <a:pt x="2006602" y="1730187"/>
                  </a:lnTo>
                  <a:lnTo>
                    <a:pt x="2007871" y="1736792"/>
                  </a:lnTo>
                  <a:lnTo>
                    <a:pt x="2008188" y="1743712"/>
                  </a:lnTo>
                  <a:lnTo>
                    <a:pt x="2007871" y="1750632"/>
                  </a:lnTo>
                  <a:lnTo>
                    <a:pt x="2006602" y="1757552"/>
                  </a:lnTo>
                  <a:lnTo>
                    <a:pt x="2005015" y="1763843"/>
                  </a:lnTo>
                  <a:lnTo>
                    <a:pt x="2002794" y="1769819"/>
                  </a:lnTo>
                  <a:lnTo>
                    <a:pt x="1999621" y="1776110"/>
                  </a:lnTo>
                  <a:lnTo>
                    <a:pt x="1996448" y="1781771"/>
                  </a:lnTo>
                  <a:lnTo>
                    <a:pt x="1992640" y="1786490"/>
                  </a:lnTo>
                  <a:lnTo>
                    <a:pt x="1988197" y="1791522"/>
                  </a:lnTo>
                  <a:lnTo>
                    <a:pt x="1983438" y="1795611"/>
                  </a:lnTo>
                  <a:lnTo>
                    <a:pt x="1978044" y="1799700"/>
                  </a:lnTo>
                  <a:lnTo>
                    <a:pt x="1972649" y="1803160"/>
                  </a:lnTo>
                  <a:lnTo>
                    <a:pt x="1966620" y="1805991"/>
                  </a:lnTo>
                  <a:lnTo>
                    <a:pt x="1960274" y="1808193"/>
                  </a:lnTo>
                  <a:lnTo>
                    <a:pt x="1953928" y="1809766"/>
                  </a:lnTo>
                  <a:lnTo>
                    <a:pt x="1946947" y="1810709"/>
                  </a:lnTo>
                  <a:lnTo>
                    <a:pt x="1940284" y="1811338"/>
                  </a:lnTo>
                  <a:lnTo>
                    <a:pt x="477479" y="1811338"/>
                  </a:lnTo>
                  <a:lnTo>
                    <a:pt x="470498" y="1810709"/>
                  </a:lnTo>
                  <a:lnTo>
                    <a:pt x="464152" y="1809766"/>
                  </a:lnTo>
                  <a:lnTo>
                    <a:pt x="457171" y="1808193"/>
                  </a:lnTo>
                  <a:lnTo>
                    <a:pt x="451142" y="1805991"/>
                  </a:lnTo>
                  <a:lnTo>
                    <a:pt x="445431" y="1803160"/>
                  </a:lnTo>
                  <a:lnTo>
                    <a:pt x="439402" y="1799700"/>
                  </a:lnTo>
                  <a:lnTo>
                    <a:pt x="434325" y="1795611"/>
                  </a:lnTo>
                  <a:lnTo>
                    <a:pt x="429565" y="1791522"/>
                  </a:lnTo>
                  <a:lnTo>
                    <a:pt x="425123" y="1786490"/>
                  </a:lnTo>
                  <a:lnTo>
                    <a:pt x="421315" y="1781771"/>
                  </a:lnTo>
                  <a:lnTo>
                    <a:pt x="417825" y="1776110"/>
                  </a:lnTo>
                  <a:lnTo>
                    <a:pt x="414969" y="1769819"/>
                  </a:lnTo>
                  <a:lnTo>
                    <a:pt x="412748" y="1763843"/>
                  </a:lnTo>
                  <a:lnTo>
                    <a:pt x="410844" y="1757552"/>
                  </a:lnTo>
                  <a:lnTo>
                    <a:pt x="409575" y="1750632"/>
                  </a:lnTo>
                  <a:lnTo>
                    <a:pt x="409575" y="1743712"/>
                  </a:lnTo>
                  <a:lnTo>
                    <a:pt x="409575" y="1736792"/>
                  </a:lnTo>
                  <a:lnTo>
                    <a:pt x="410844" y="1730187"/>
                  </a:lnTo>
                  <a:lnTo>
                    <a:pt x="412748" y="1723581"/>
                  </a:lnTo>
                  <a:lnTo>
                    <a:pt x="414969" y="1717605"/>
                  </a:lnTo>
                  <a:lnTo>
                    <a:pt x="417825" y="1711629"/>
                  </a:lnTo>
                  <a:lnTo>
                    <a:pt x="421315" y="1706282"/>
                  </a:lnTo>
                  <a:lnTo>
                    <a:pt x="425123" y="1700934"/>
                  </a:lnTo>
                  <a:lnTo>
                    <a:pt x="429565" y="1695902"/>
                  </a:lnTo>
                  <a:lnTo>
                    <a:pt x="434325" y="1691813"/>
                  </a:lnTo>
                  <a:lnTo>
                    <a:pt x="439402" y="1688038"/>
                  </a:lnTo>
                  <a:lnTo>
                    <a:pt x="445431" y="1684578"/>
                  </a:lnTo>
                  <a:lnTo>
                    <a:pt x="451142" y="1681747"/>
                  </a:lnTo>
                  <a:lnTo>
                    <a:pt x="457171" y="1679231"/>
                  </a:lnTo>
                  <a:lnTo>
                    <a:pt x="464152" y="1677973"/>
                  </a:lnTo>
                  <a:lnTo>
                    <a:pt x="470498" y="1676715"/>
                  </a:lnTo>
                  <a:lnTo>
                    <a:pt x="477479" y="1676400"/>
                  </a:lnTo>
                  <a:close/>
                  <a:moveTo>
                    <a:pt x="477325" y="1376362"/>
                  </a:moveTo>
                  <a:lnTo>
                    <a:pt x="783466" y="1376362"/>
                  </a:lnTo>
                  <a:lnTo>
                    <a:pt x="790431" y="1376677"/>
                  </a:lnTo>
                  <a:lnTo>
                    <a:pt x="796763" y="1377935"/>
                  </a:lnTo>
                  <a:lnTo>
                    <a:pt x="803411" y="1379508"/>
                  </a:lnTo>
                  <a:lnTo>
                    <a:pt x="809743" y="1381709"/>
                  </a:lnTo>
                  <a:lnTo>
                    <a:pt x="815442" y="1384226"/>
                  </a:lnTo>
                  <a:lnTo>
                    <a:pt x="821457" y="1387686"/>
                  </a:lnTo>
                  <a:lnTo>
                    <a:pt x="826522" y="1392089"/>
                  </a:lnTo>
                  <a:lnTo>
                    <a:pt x="831271" y="1396178"/>
                  </a:lnTo>
                  <a:lnTo>
                    <a:pt x="835703" y="1401211"/>
                  </a:lnTo>
                  <a:lnTo>
                    <a:pt x="839503" y="1405929"/>
                  </a:lnTo>
                  <a:lnTo>
                    <a:pt x="842985" y="1411591"/>
                  </a:lnTo>
                  <a:lnTo>
                    <a:pt x="845834" y="1417882"/>
                  </a:lnTo>
                  <a:lnTo>
                    <a:pt x="848050" y="1423858"/>
                  </a:lnTo>
                  <a:lnTo>
                    <a:pt x="849950" y="1430149"/>
                  </a:lnTo>
                  <a:lnTo>
                    <a:pt x="850583" y="1437069"/>
                  </a:lnTo>
                  <a:lnTo>
                    <a:pt x="850900" y="1443989"/>
                  </a:lnTo>
                  <a:lnTo>
                    <a:pt x="850583" y="1450594"/>
                  </a:lnTo>
                  <a:lnTo>
                    <a:pt x="849950" y="1457514"/>
                  </a:lnTo>
                  <a:lnTo>
                    <a:pt x="848050" y="1463805"/>
                  </a:lnTo>
                  <a:lnTo>
                    <a:pt x="845834" y="1470095"/>
                  </a:lnTo>
                  <a:lnTo>
                    <a:pt x="842985" y="1476072"/>
                  </a:lnTo>
                  <a:lnTo>
                    <a:pt x="839503" y="1481419"/>
                  </a:lnTo>
                  <a:lnTo>
                    <a:pt x="835703" y="1486766"/>
                  </a:lnTo>
                  <a:lnTo>
                    <a:pt x="831271" y="1491484"/>
                  </a:lnTo>
                  <a:lnTo>
                    <a:pt x="826522" y="1495888"/>
                  </a:lnTo>
                  <a:lnTo>
                    <a:pt x="821457" y="1499662"/>
                  </a:lnTo>
                  <a:lnTo>
                    <a:pt x="815442" y="1503122"/>
                  </a:lnTo>
                  <a:lnTo>
                    <a:pt x="809743" y="1505953"/>
                  </a:lnTo>
                  <a:lnTo>
                    <a:pt x="803411" y="1508155"/>
                  </a:lnTo>
                  <a:lnTo>
                    <a:pt x="796763" y="1509728"/>
                  </a:lnTo>
                  <a:lnTo>
                    <a:pt x="790431" y="1510986"/>
                  </a:lnTo>
                  <a:lnTo>
                    <a:pt x="783466" y="1511300"/>
                  </a:lnTo>
                  <a:lnTo>
                    <a:pt x="477325" y="1511300"/>
                  </a:lnTo>
                  <a:lnTo>
                    <a:pt x="470360" y="1510986"/>
                  </a:lnTo>
                  <a:lnTo>
                    <a:pt x="464028" y="1509728"/>
                  </a:lnTo>
                  <a:lnTo>
                    <a:pt x="457063" y="1508155"/>
                  </a:lnTo>
                  <a:lnTo>
                    <a:pt x="451048" y="1505953"/>
                  </a:lnTo>
                  <a:lnTo>
                    <a:pt x="445349" y="1503122"/>
                  </a:lnTo>
                  <a:lnTo>
                    <a:pt x="439334" y="1499662"/>
                  </a:lnTo>
                  <a:lnTo>
                    <a:pt x="434269" y="1495888"/>
                  </a:lnTo>
                  <a:lnTo>
                    <a:pt x="429520" y="1491484"/>
                  </a:lnTo>
                  <a:lnTo>
                    <a:pt x="425088" y="1486766"/>
                  </a:lnTo>
                  <a:lnTo>
                    <a:pt x="421289" y="1481419"/>
                  </a:lnTo>
                  <a:lnTo>
                    <a:pt x="417806" y="1476072"/>
                  </a:lnTo>
                  <a:lnTo>
                    <a:pt x="414957" y="1470095"/>
                  </a:lnTo>
                  <a:lnTo>
                    <a:pt x="412741" y="1463805"/>
                  </a:lnTo>
                  <a:lnTo>
                    <a:pt x="410841" y="1457514"/>
                  </a:lnTo>
                  <a:lnTo>
                    <a:pt x="409575" y="1450594"/>
                  </a:lnTo>
                  <a:lnTo>
                    <a:pt x="409575" y="1443989"/>
                  </a:lnTo>
                  <a:lnTo>
                    <a:pt x="409575" y="1437069"/>
                  </a:lnTo>
                  <a:lnTo>
                    <a:pt x="410841" y="1430149"/>
                  </a:lnTo>
                  <a:lnTo>
                    <a:pt x="412741" y="1423858"/>
                  </a:lnTo>
                  <a:lnTo>
                    <a:pt x="414957" y="1417882"/>
                  </a:lnTo>
                  <a:lnTo>
                    <a:pt x="417806" y="1411591"/>
                  </a:lnTo>
                  <a:lnTo>
                    <a:pt x="421289" y="1405929"/>
                  </a:lnTo>
                  <a:lnTo>
                    <a:pt x="425088" y="1401211"/>
                  </a:lnTo>
                  <a:lnTo>
                    <a:pt x="429520" y="1396178"/>
                  </a:lnTo>
                  <a:lnTo>
                    <a:pt x="434269" y="1392089"/>
                  </a:lnTo>
                  <a:lnTo>
                    <a:pt x="439334" y="1387686"/>
                  </a:lnTo>
                  <a:lnTo>
                    <a:pt x="445349" y="1384226"/>
                  </a:lnTo>
                  <a:lnTo>
                    <a:pt x="451048" y="1381709"/>
                  </a:lnTo>
                  <a:lnTo>
                    <a:pt x="457063" y="1379508"/>
                  </a:lnTo>
                  <a:lnTo>
                    <a:pt x="464028" y="1377935"/>
                  </a:lnTo>
                  <a:lnTo>
                    <a:pt x="470360" y="1376677"/>
                  </a:lnTo>
                  <a:lnTo>
                    <a:pt x="477325" y="1376362"/>
                  </a:lnTo>
                  <a:close/>
                  <a:moveTo>
                    <a:pt x="1305682" y="909637"/>
                  </a:moveTo>
                  <a:lnTo>
                    <a:pt x="1307590" y="922668"/>
                  </a:lnTo>
                  <a:lnTo>
                    <a:pt x="1310451" y="941103"/>
                  </a:lnTo>
                  <a:lnTo>
                    <a:pt x="1314901" y="964305"/>
                  </a:lnTo>
                  <a:lnTo>
                    <a:pt x="1319987" y="991956"/>
                  </a:lnTo>
                  <a:lnTo>
                    <a:pt x="1333021" y="1054252"/>
                  </a:lnTo>
                  <a:lnTo>
                    <a:pt x="1347644" y="1121315"/>
                  </a:lnTo>
                  <a:lnTo>
                    <a:pt x="1374665" y="1241138"/>
                  </a:lnTo>
                  <a:lnTo>
                    <a:pt x="1386427" y="1293898"/>
                  </a:lnTo>
                  <a:lnTo>
                    <a:pt x="1430933" y="1032957"/>
                  </a:lnTo>
                  <a:lnTo>
                    <a:pt x="1404865" y="971297"/>
                  </a:lnTo>
                  <a:lnTo>
                    <a:pt x="1447781" y="930614"/>
                  </a:lnTo>
                  <a:lnTo>
                    <a:pt x="1461133" y="930614"/>
                  </a:lnTo>
                  <a:lnTo>
                    <a:pt x="1463994" y="930614"/>
                  </a:lnTo>
                  <a:lnTo>
                    <a:pt x="1477663" y="930614"/>
                  </a:lnTo>
                  <a:lnTo>
                    <a:pt x="1520897" y="971297"/>
                  </a:lnTo>
                  <a:lnTo>
                    <a:pt x="1506909" y="1001809"/>
                  </a:lnTo>
                  <a:lnTo>
                    <a:pt x="1498326" y="1023422"/>
                  </a:lnTo>
                  <a:lnTo>
                    <a:pt x="1495147" y="1030096"/>
                  </a:lnTo>
                  <a:lnTo>
                    <a:pt x="1494512" y="1032957"/>
                  </a:lnTo>
                  <a:lnTo>
                    <a:pt x="1496419" y="1044399"/>
                  </a:lnTo>
                  <a:lnTo>
                    <a:pt x="1501823" y="1073957"/>
                  </a:lnTo>
                  <a:lnTo>
                    <a:pt x="1517082" y="1163904"/>
                  </a:lnTo>
                  <a:lnTo>
                    <a:pt x="1538699" y="1293898"/>
                  </a:lnTo>
                  <a:lnTo>
                    <a:pt x="1551097" y="1241138"/>
                  </a:lnTo>
                  <a:lnTo>
                    <a:pt x="1577482" y="1121315"/>
                  </a:lnTo>
                  <a:lnTo>
                    <a:pt x="1592105" y="1054252"/>
                  </a:lnTo>
                  <a:lnTo>
                    <a:pt x="1605139" y="991956"/>
                  </a:lnTo>
                  <a:lnTo>
                    <a:pt x="1610543" y="964305"/>
                  </a:lnTo>
                  <a:lnTo>
                    <a:pt x="1614676" y="941103"/>
                  </a:lnTo>
                  <a:lnTo>
                    <a:pt x="1618172" y="922668"/>
                  </a:lnTo>
                  <a:lnTo>
                    <a:pt x="1619762" y="909637"/>
                  </a:lnTo>
                  <a:lnTo>
                    <a:pt x="1622623" y="910273"/>
                  </a:lnTo>
                  <a:lnTo>
                    <a:pt x="1627074" y="911544"/>
                  </a:lnTo>
                  <a:lnTo>
                    <a:pt x="1650280" y="918854"/>
                  </a:lnTo>
                  <a:lnTo>
                    <a:pt x="1679844" y="928389"/>
                  </a:lnTo>
                  <a:lnTo>
                    <a:pt x="1713859" y="939831"/>
                  </a:lnTo>
                  <a:lnTo>
                    <a:pt x="1750099" y="952545"/>
                  </a:lnTo>
                  <a:lnTo>
                    <a:pt x="1787928" y="966212"/>
                  </a:lnTo>
                  <a:lnTo>
                    <a:pt x="1806048" y="973522"/>
                  </a:lnTo>
                  <a:lnTo>
                    <a:pt x="1824168" y="980832"/>
                  </a:lnTo>
                  <a:lnTo>
                    <a:pt x="1841334" y="988142"/>
                  </a:lnTo>
                  <a:lnTo>
                    <a:pt x="1857547" y="995452"/>
                  </a:lnTo>
                  <a:lnTo>
                    <a:pt x="1872806" y="1002763"/>
                  </a:lnTo>
                  <a:lnTo>
                    <a:pt x="1886475" y="1009755"/>
                  </a:lnTo>
                  <a:lnTo>
                    <a:pt x="1896966" y="1020561"/>
                  </a:lnTo>
                  <a:lnTo>
                    <a:pt x="1902688" y="1027236"/>
                  </a:lnTo>
                  <a:lnTo>
                    <a:pt x="1908728" y="1034546"/>
                  </a:lnTo>
                  <a:lnTo>
                    <a:pt x="1915086" y="1042810"/>
                  </a:lnTo>
                  <a:lnTo>
                    <a:pt x="1921126" y="1052027"/>
                  </a:lnTo>
                  <a:lnTo>
                    <a:pt x="1927484" y="1062833"/>
                  </a:lnTo>
                  <a:lnTo>
                    <a:pt x="1933842" y="1074593"/>
                  </a:lnTo>
                  <a:lnTo>
                    <a:pt x="1939882" y="1088260"/>
                  </a:lnTo>
                  <a:lnTo>
                    <a:pt x="1945604" y="1103198"/>
                  </a:lnTo>
                  <a:lnTo>
                    <a:pt x="1948147" y="1111780"/>
                  </a:lnTo>
                  <a:lnTo>
                    <a:pt x="1951008" y="1120679"/>
                  </a:lnTo>
                  <a:lnTo>
                    <a:pt x="1953551" y="1129896"/>
                  </a:lnTo>
                  <a:lnTo>
                    <a:pt x="1956412" y="1139431"/>
                  </a:lnTo>
                  <a:lnTo>
                    <a:pt x="1958637" y="1149602"/>
                  </a:lnTo>
                  <a:lnTo>
                    <a:pt x="1960863" y="1160408"/>
                  </a:lnTo>
                  <a:lnTo>
                    <a:pt x="1963088" y="1171532"/>
                  </a:lnTo>
                  <a:lnTo>
                    <a:pt x="1964995" y="1183292"/>
                  </a:lnTo>
                  <a:lnTo>
                    <a:pt x="1966903" y="1195688"/>
                  </a:lnTo>
                  <a:lnTo>
                    <a:pt x="1968492" y="1208719"/>
                  </a:lnTo>
                  <a:lnTo>
                    <a:pt x="1970082" y="1222386"/>
                  </a:lnTo>
                  <a:lnTo>
                    <a:pt x="1971353" y="1236688"/>
                  </a:lnTo>
                  <a:lnTo>
                    <a:pt x="1971989" y="1247177"/>
                  </a:lnTo>
                  <a:lnTo>
                    <a:pt x="1972307" y="1266883"/>
                  </a:lnTo>
                  <a:lnTo>
                    <a:pt x="1973260" y="1326953"/>
                  </a:lnTo>
                  <a:lnTo>
                    <a:pt x="1974850" y="1481738"/>
                  </a:lnTo>
                  <a:lnTo>
                    <a:pt x="1951644" y="1484281"/>
                  </a:lnTo>
                  <a:lnTo>
                    <a:pt x="1929073" y="1487459"/>
                  </a:lnTo>
                  <a:lnTo>
                    <a:pt x="1906503" y="1489684"/>
                  </a:lnTo>
                  <a:lnTo>
                    <a:pt x="1883614" y="1491909"/>
                  </a:lnTo>
                  <a:lnTo>
                    <a:pt x="1836884" y="1495723"/>
                  </a:lnTo>
                  <a:lnTo>
                    <a:pt x="1786974" y="1499537"/>
                  </a:lnTo>
                  <a:lnTo>
                    <a:pt x="1786339" y="1378760"/>
                  </a:lnTo>
                  <a:lnTo>
                    <a:pt x="1786339" y="1291991"/>
                  </a:lnTo>
                  <a:lnTo>
                    <a:pt x="1786021" y="1285953"/>
                  </a:lnTo>
                  <a:lnTo>
                    <a:pt x="1785385" y="1279914"/>
                  </a:lnTo>
                  <a:lnTo>
                    <a:pt x="1784431" y="1268472"/>
                  </a:lnTo>
                  <a:lnTo>
                    <a:pt x="1782524" y="1257665"/>
                  </a:lnTo>
                  <a:lnTo>
                    <a:pt x="1779663" y="1247813"/>
                  </a:lnTo>
                  <a:lnTo>
                    <a:pt x="1776166" y="1238595"/>
                  </a:lnTo>
                  <a:lnTo>
                    <a:pt x="1772351" y="1229696"/>
                  </a:lnTo>
                  <a:lnTo>
                    <a:pt x="1768536" y="1221115"/>
                  </a:lnTo>
                  <a:lnTo>
                    <a:pt x="1764404" y="1213486"/>
                  </a:lnTo>
                  <a:lnTo>
                    <a:pt x="1764404" y="1504622"/>
                  </a:lnTo>
                  <a:lnTo>
                    <a:pt x="1729118" y="1506847"/>
                  </a:lnTo>
                  <a:lnTo>
                    <a:pt x="1692878" y="1508754"/>
                  </a:lnTo>
                  <a:lnTo>
                    <a:pt x="1655366" y="1510343"/>
                  </a:lnTo>
                  <a:lnTo>
                    <a:pt x="1616583" y="1511933"/>
                  </a:lnTo>
                  <a:lnTo>
                    <a:pt x="1577800" y="1512886"/>
                  </a:lnTo>
                  <a:lnTo>
                    <a:pt x="1538699" y="1513840"/>
                  </a:lnTo>
                  <a:lnTo>
                    <a:pt x="1500552" y="1514157"/>
                  </a:lnTo>
                  <a:lnTo>
                    <a:pt x="1462722" y="1514475"/>
                  </a:lnTo>
                  <a:lnTo>
                    <a:pt x="1424575" y="1514157"/>
                  </a:lnTo>
                  <a:lnTo>
                    <a:pt x="1386110" y="1513840"/>
                  </a:lnTo>
                  <a:lnTo>
                    <a:pt x="1346691" y="1512886"/>
                  </a:lnTo>
                  <a:lnTo>
                    <a:pt x="1307590" y="1511933"/>
                  </a:lnTo>
                  <a:lnTo>
                    <a:pt x="1268489" y="1510343"/>
                  </a:lnTo>
                  <a:lnTo>
                    <a:pt x="1230659" y="1508754"/>
                  </a:lnTo>
                  <a:lnTo>
                    <a:pt x="1193783" y="1506847"/>
                  </a:lnTo>
                  <a:lnTo>
                    <a:pt x="1158815" y="1504622"/>
                  </a:lnTo>
                  <a:lnTo>
                    <a:pt x="1158815" y="1213486"/>
                  </a:lnTo>
                  <a:lnTo>
                    <a:pt x="1155000" y="1222068"/>
                  </a:lnTo>
                  <a:lnTo>
                    <a:pt x="1150867" y="1230967"/>
                  </a:lnTo>
                  <a:lnTo>
                    <a:pt x="1146735" y="1240185"/>
                  </a:lnTo>
                  <a:lnTo>
                    <a:pt x="1142284" y="1250037"/>
                  </a:lnTo>
                  <a:lnTo>
                    <a:pt x="1138469" y="1260208"/>
                  </a:lnTo>
                  <a:lnTo>
                    <a:pt x="1137198" y="1265611"/>
                  </a:lnTo>
                  <a:lnTo>
                    <a:pt x="1135608" y="1271014"/>
                  </a:lnTo>
                  <a:lnTo>
                    <a:pt x="1134337" y="1276735"/>
                  </a:lnTo>
                  <a:lnTo>
                    <a:pt x="1133701" y="1282774"/>
                  </a:lnTo>
                  <a:lnTo>
                    <a:pt x="1133065" y="1289131"/>
                  </a:lnTo>
                  <a:lnTo>
                    <a:pt x="1132747" y="1295170"/>
                  </a:lnTo>
                  <a:lnTo>
                    <a:pt x="1132429" y="1381303"/>
                  </a:lnTo>
                  <a:lnTo>
                    <a:pt x="1131794" y="1502715"/>
                  </a:lnTo>
                  <a:lnTo>
                    <a:pt x="1106680" y="1500808"/>
                  </a:lnTo>
                  <a:lnTo>
                    <a:pt x="1083156" y="1498584"/>
                  </a:lnTo>
                  <a:lnTo>
                    <a:pt x="1060585" y="1495723"/>
                  </a:lnTo>
                  <a:lnTo>
                    <a:pt x="1038651" y="1493180"/>
                  </a:lnTo>
                  <a:lnTo>
                    <a:pt x="995417" y="1487777"/>
                  </a:lnTo>
                  <a:lnTo>
                    <a:pt x="950912" y="1481738"/>
                  </a:lnTo>
                  <a:lnTo>
                    <a:pt x="952183" y="1326953"/>
                  </a:lnTo>
                  <a:lnTo>
                    <a:pt x="952819" y="1266883"/>
                  </a:lnTo>
                  <a:lnTo>
                    <a:pt x="953455" y="1247177"/>
                  </a:lnTo>
                  <a:lnTo>
                    <a:pt x="954091" y="1236688"/>
                  </a:lnTo>
                  <a:lnTo>
                    <a:pt x="955044" y="1222386"/>
                  </a:lnTo>
                  <a:lnTo>
                    <a:pt x="956634" y="1208719"/>
                  </a:lnTo>
                  <a:lnTo>
                    <a:pt x="958223" y="1195688"/>
                  </a:lnTo>
                  <a:lnTo>
                    <a:pt x="960131" y="1183292"/>
                  </a:lnTo>
                  <a:lnTo>
                    <a:pt x="962038" y="1171532"/>
                  </a:lnTo>
                  <a:lnTo>
                    <a:pt x="964263" y="1160408"/>
                  </a:lnTo>
                  <a:lnTo>
                    <a:pt x="966489" y="1149602"/>
                  </a:lnTo>
                  <a:lnTo>
                    <a:pt x="969032" y="1139431"/>
                  </a:lnTo>
                  <a:lnTo>
                    <a:pt x="971575" y="1129896"/>
                  </a:lnTo>
                  <a:lnTo>
                    <a:pt x="974118" y="1120679"/>
                  </a:lnTo>
                  <a:lnTo>
                    <a:pt x="976979" y="1111780"/>
                  </a:lnTo>
                  <a:lnTo>
                    <a:pt x="979522" y="1103198"/>
                  </a:lnTo>
                  <a:lnTo>
                    <a:pt x="985244" y="1088260"/>
                  </a:lnTo>
                  <a:lnTo>
                    <a:pt x="991602" y="1074593"/>
                  </a:lnTo>
                  <a:lnTo>
                    <a:pt x="997960" y="1062833"/>
                  </a:lnTo>
                  <a:lnTo>
                    <a:pt x="1004000" y="1052027"/>
                  </a:lnTo>
                  <a:lnTo>
                    <a:pt x="1010358" y="1042810"/>
                  </a:lnTo>
                  <a:lnTo>
                    <a:pt x="1016398" y="1034546"/>
                  </a:lnTo>
                  <a:lnTo>
                    <a:pt x="1022438" y="1027236"/>
                  </a:lnTo>
                  <a:lnTo>
                    <a:pt x="1028160" y="1020561"/>
                  </a:lnTo>
                  <a:lnTo>
                    <a:pt x="1038651" y="1009755"/>
                  </a:lnTo>
                  <a:lnTo>
                    <a:pt x="1052320" y="1002763"/>
                  </a:lnTo>
                  <a:lnTo>
                    <a:pt x="1067261" y="995452"/>
                  </a:lnTo>
                  <a:lnTo>
                    <a:pt x="1083792" y="988142"/>
                  </a:lnTo>
                  <a:lnTo>
                    <a:pt x="1100958" y="980832"/>
                  </a:lnTo>
                  <a:lnTo>
                    <a:pt x="1119078" y="973522"/>
                  </a:lnTo>
                  <a:lnTo>
                    <a:pt x="1137516" y="966212"/>
                  </a:lnTo>
                  <a:lnTo>
                    <a:pt x="1174709" y="952545"/>
                  </a:lnTo>
                  <a:lnTo>
                    <a:pt x="1211268" y="939831"/>
                  </a:lnTo>
                  <a:lnTo>
                    <a:pt x="1245282" y="928389"/>
                  </a:lnTo>
                  <a:lnTo>
                    <a:pt x="1274847" y="918854"/>
                  </a:lnTo>
                  <a:lnTo>
                    <a:pt x="1298371" y="911544"/>
                  </a:lnTo>
                  <a:lnTo>
                    <a:pt x="1302821" y="910273"/>
                  </a:lnTo>
                  <a:lnTo>
                    <a:pt x="1305682" y="909637"/>
                  </a:lnTo>
                  <a:close/>
                  <a:moveTo>
                    <a:pt x="1453656" y="261937"/>
                  </a:moveTo>
                  <a:lnTo>
                    <a:pt x="1465744" y="261937"/>
                  </a:lnTo>
                  <a:lnTo>
                    <a:pt x="1477831" y="261937"/>
                  </a:lnTo>
                  <a:lnTo>
                    <a:pt x="1489600" y="263208"/>
                  </a:lnTo>
                  <a:lnTo>
                    <a:pt x="1501052" y="264798"/>
                  </a:lnTo>
                  <a:lnTo>
                    <a:pt x="1512185" y="267022"/>
                  </a:lnTo>
                  <a:lnTo>
                    <a:pt x="1523318" y="269565"/>
                  </a:lnTo>
                  <a:lnTo>
                    <a:pt x="1534133" y="273061"/>
                  </a:lnTo>
                  <a:lnTo>
                    <a:pt x="1544311" y="276875"/>
                  </a:lnTo>
                  <a:lnTo>
                    <a:pt x="1554490" y="281643"/>
                  </a:lnTo>
                  <a:lnTo>
                    <a:pt x="1564033" y="286410"/>
                  </a:lnTo>
                  <a:lnTo>
                    <a:pt x="1573575" y="291813"/>
                  </a:lnTo>
                  <a:lnTo>
                    <a:pt x="1582800" y="298170"/>
                  </a:lnTo>
                  <a:lnTo>
                    <a:pt x="1591388" y="304526"/>
                  </a:lnTo>
                  <a:lnTo>
                    <a:pt x="1599977" y="311519"/>
                  </a:lnTo>
                  <a:lnTo>
                    <a:pt x="1607929" y="319147"/>
                  </a:lnTo>
                  <a:lnTo>
                    <a:pt x="1615563" y="326775"/>
                  </a:lnTo>
                  <a:lnTo>
                    <a:pt x="1623197" y="335038"/>
                  </a:lnTo>
                  <a:lnTo>
                    <a:pt x="1630195" y="343937"/>
                  </a:lnTo>
                  <a:lnTo>
                    <a:pt x="1637193" y="352837"/>
                  </a:lnTo>
                  <a:lnTo>
                    <a:pt x="1643237" y="362372"/>
                  </a:lnTo>
                  <a:lnTo>
                    <a:pt x="1649280" y="372224"/>
                  </a:lnTo>
                  <a:lnTo>
                    <a:pt x="1654688" y="382713"/>
                  </a:lnTo>
                  <a:lnTo>
                    <a:pt x="1660095" y="392883"/>
                  </a:lnTo>
                  <a:lnTo>
                    <a:pt x="1664867" y="404007"/>
                  </a:lnTo>
                  <a:lnTo>
                    <a:pt x="1669320" y="415131"/>
                  </a:lnTo>
                  <a:lnTo>
                    <a:pt x="1673137" y="426573"/>
                  </a:lnTo>
                  <a:lnTo>
                    <a:pt x="1676636" y="438333"/>
                  </a:lnTo>
                  <a:lnTo>
                    <a:pt x="1679817" y="450411"/>
                  </a:lnTo>
                  <a:lnTo>
                    <a:pt x="1682361" y="462806"/>
                  </a:lnTo>
                  <a:lnTo>
                    <a:pt x="1684588" y="474884"/>
                  </a:lnTo>
                  <a:lnTo>
                    <a:pt x="1686497" y="487915"/>
                  </a:lnTo>
                  <a:lnTo>
                    <a:pt x="1687769" y="500628"/>
                  </a:lnTo>
                  <a:lnTo>
                    <a:pt x="1688405" y="513659"/>
                  </a:lnTo>
                  <a:lnTo>
                    <a:pt x="1694767" y="516202"/>
                  </a:lnTo>
                  <a:lnTo>
                    <a:pt x="1700492" y="519698"/>
                  </a:lnTo>
                  <a:lnTo>
                    <a:pt x="1702719" y="521605"/>
                  </a:lnTo>
                  <a:lnTo>
                    <a:pt x="1705264" y="523512"/>
                  </a:lnTo>
                  <a:lnTo>
                    <a:pt x="1707808" y="525736"/>
                  </a:lnTo>
                  <a:lnTo>
                    <a:pt x="1709717" y="528279"/>
                  </a:lnTo>
                  <a:lnTo>
                    <a:pt x="1711625" y="531140"/>
                  </a:lnTo>
                  <a:lnTo>
                    <a:pt x="1713534" y="534000"/>
                  </a:lnTo>
                  <a:lnTo>
                    <a:pt x="1714806" y="536860"/>
                  </a:lnTo>
                  <a:lnTo>
                    <a:pt x="1716397" y="540357"/>
                  </a:lnTo>
                  <a:lnTo>
                    <a:pt x="1717669" y="543853"/>
                  </a:lnTo>
                  <a:lnTo>
                    <a:pt x="1718623" y="547667"/>
                  </a:lnTo>
                  <a:lnTo>
                    <a:pt x="1719578" y="551799"/>
                  </a:lnTo>
                  <a:lnTo>
                    <a:pt x="1719896" y="556248"/>
                  </a:lnTo>
                  <a:lnTo>
                    <a:pt x="1720850" y="562923"/>
                  </a:lnTo>
                  <a:lnTo>
                    <a:pt x="1720850" y="570233"/>
                  </a:lnTo>
                  <a:lnTo>
                    <a:pt x="1719896" y="577543"/>
                  </a:lnTo>
                  <a:lnTo>
                    <a:pt x="1719260" y="585171"/>
                  </a:lnTo>
                  <a:lnTo>
                    <a:pt x="1717669" y="592481"/>
                  </a:lnTo>
                  <a:lnTo>
                    <a:pt x="1715442" y="599791"/>
                  </a:lnTo>
                  <a:lnTo>
                    <a:pt x="1712898" y="607101"/>
                  </a:lnTo>
                  <a:lnTo>
                    <a:pt x="1710035" y="614411"/>
                  </a:lnTo>
                  <a:lnTo>
                    <a:pt x="1706854" y="620768"/>
                  </a:lnTo>
                  <a:lnTo>
                    <a:pt x="1703037" y="627442"/>
                  </a:lnTo>
                  <a:lnTo>
                    <a:pt x="1699220" y="633481"/>
                  </a:lnTo>
                  <a:lnTo>
                    <a:pt x="1694767" y="639202"/>
                  </a:lnTo>
                  <a:lnTo>
                    <a:pt x="1689996" y="644287"/>
                  </a:lnTo>
                  <a:lnTo>
                    <a:pt x="1684588" y="648419"/>
                  </a:lnTo>
                  <a:lnTo>
                    <a:pt x="1679181" y="652233"/>
                  </a:lnTo>
                  <a:lnTo>
                    <a:pt x="1673455" y="655411"/>
                  </a:lnTo>
                  <a:lnTo>
                    <a:pt x="1670910" y="665900"/>
                  </a:lnTo>
                  <a:lnTo>
                    <a:pt x="1667729" y="676388"/>
                  </a:lnTo>
                  <a:lnTo>
                    <a:pt x="1664867" y="687194"/>
                  </a:lnTo>
                  <a:lnTo>
                    <a:pt x="1661050" y="697365"/>
                  </a:lnTo>
                  <a:lnTo>
                    <a:pt x="1657551" y="707853"/>
                  </a:lnTo>
                  <a:lnTo>
                    <a:pt x="1653097" y="717706"/>
                  </a:lnTo>
                  <a:lnTo>
                    <a:pt x="1648962" y="727559"/>
                  </a:lnTo>
                  <a:lnTo>
                    <a:pt x="1644827" y="737094"/>
                  </a:lnTo>
                  <a:lnTo>
                    <a:pt x="1640056" y="746947"/>
                  </a:lnTo>
                  <a:lnTo>
                    <a:pt x="1635284" y="756481"/>
                  </a:lnTo>
                  <a:lnTo>
                    <a:pt x="1629877" y="765699"/>
                  </a:lnTo>
                  <a:lnTo>
                    <a:pt x="1624469" y="774280"/>
                  </a:lnTo>
                  <a:lnTo>
                    <a:pt x="1618744" y="782861"/>
                  </a:lnTo>
                  <a:lnTo>
                    <a:pt x="1613018" y="791125"/>
                  </a:lnTo>
                  <a:lnTo>
                    <a:pt x="1606975" y="799389"/>
                  </a:lnTo>
                  <a:lnTo>
                    <a:pt x="1600613" y="807016"/>
                  </a:lnTo>
                  <a:lnTo>
                    <a:pt x="1593933" y="814327"/>
                  </a:lnTo>
                  <a:lnTo>
                    <a:pt x="1587253" y="821637"/>
                  </a:lnTo>
                  <a:lnTo>
                    <a:pt x="1579937" y="827993"/>
                  </a:lnTo>
                  <a:lnTo>
                    <a:pt x="1572621" y="834032"/>
                  </a:lnTo>
                  <a:lnTo>
                    <a:pt x="1564987" y="840389"/>
                  </a:lnTo>
                  <a:lnTo>
                    <a:pt x="1557353" y="845474"/>
                  </a:lnTo>
                  <a:lnTo>
                    <a:pt x="1549401" y="850559"/>
                  </a:lnTo>
                  <a:lnTo>
                    <a:pt x="1540812" y="855327"/>
                  </a:lnTo>
                  <a:lnTo>
                    <a:pt x="1532542" y="859141"/>
                  </a:lnTo>
                  <a:lnTo>
                    <a:pt x="1523636" y="862955"/>
                  </a:lnTo>
                  <a:lnTo>
                    <a:pt x="1514411" y="865815"/>
                  </a:lnTo>
                  <a:lnTo>
                    <a:pt x="1505187" y="868040"/>
                  </a:lnTo>
                  <a:lnTo>
                    <a:pt x="1495644" y="870583"/>
                  </a:lnTo>
                  <a:lnTo>
                    <a:pt x="1486101" y="872172"/>
                  </a:lnTo>
                  <a:lnTo>
                    <a:pt x="1475923" y="872807"/>
                  </a:lnTo>
                  <a:lnTo>
                    <a:pt x="1465744" y="873125"/>
                  </a:lnTo>
                  <a:lnTo>
                    <a:pt x="1455565" y="872807"/>
                  </a:lnTo>
                  <a:lnTo>
                    <a:pt x="1445386" y="872172"/>
                  </a:lnTo>
                  <a:lnTo>
                    <a:pt x="1435525" y="870583"/>
                  </a:lnTo>
                  <a:lnTo>
                    <a:pt x="1426301" y="868676"/>
                  </a:lnTo>
                  <a:lnTo>
                    <a:pt x="1417076" y="865815"/>
                  </a:lnTo>
                  <a:lnTo>
                    <a:pt x="1407852" y="862955"/>
                  </a:lnTo>
                  <a:lnTo>
                    <a:pt x="1399263" y="859459"/>
                  </a:lnTo>
                  <a:lnTo>
                    <a:pt x="1390675" y="855327"/>
                  </a:lnTo>
                  <a:lnTo>
                    <a:pt x="1382405" y="850559"/>
                  </a:lnTo>
                  <a:lnTo>
                    <a:pt x="1374771" y="846110"/>
                  </a:lnTo>
                  <a:lnTo>
                    <a:pt x="1366500" y="840707"/>
                  </a:lnTo>
                  <a:lnTo>
                    <a:pt x="1359184" y="834350"/>
                  </a:lnTo>
                  <a:lnTo>
                    <a:pt x="1351868" y="828311"/>
                  </a:lnTo>
                  <a:lnTo>
                    <a:pt x="1344871" y="821955"/>
                  </a:lnTo>
                  <a:lnTo>
                    <a:pt x="1337873" y="814962"/>
                  </a:lnTo>
                  <a:lnTo>
                    <a:pt x="1331193" y="807652"/>
                  </a:lnTo>
                  <a:lnTo>
                    <a:pt x="1325149" y="800024"/>
                  </a:lnTo>
                  <a:lnTo>
                    <a:pt x="1319105" y="792078"/>
                  </a:lnTo>
                  <a:lnTo>
                    <a:pt x="1313062" y="783815"/>
                  </a:lnTo>
                  <a:lnTo>
                    <a:pt x="1307654" y="775233"/>
                  </a:lnTo>
                  <a:lnTo>
                    <a:pt x="1302247" y="766334"/>
                  </a:lnTo>
                  <a:lnTo>
                    <a:pt x="1296840" y="757435"/>
                  </a:lnTo>
                  <a:lnTo>
                    <a:pt x="1291750" y="748218"/>
                  </a:lnTo>
                  <a:lnTo>
                    <a:pt x="1287297" y="738683"/>
                  </a:lnTo>
                  <a:lnTo>
                    <a:pt x="1283162" y="729148"/>
                  </a:lnTo>
                  <a:lnTo>
                    <a:pt x="1278709" y="719295"/>
                  </a:lnTo>
                  <a:lnTo>
                    <a:pt x="1274573" y="709443"/>
                  </a:lnTo>
                  <a:lnTo>
                    <a:pt x="1270756" y="698954"/>
                  </a:lnTo>
                  <a:lnTo>
                    <a:pt x="1267257" y="688466"/>
                  </a:lnTo>
                  <a:lnTo>
                    <a:pt x="1264395" y="678295"/>
                  </a:lnTo>
                  <a:lnTo>
                    <a:pt x="1261214" y="667807"/>
                  </a:lnTo>
                  <a:lnTo>
                    <a:pt x="1258033" y="657318"/>
                  </a:lnTo>
                  <a:lnTo>
                    <a:pt x="1255170" y="656047"/>
                  </a:lnTo>
                  <a:lnTo>
                    <a:pt x="1251989" y="654776"/>
                  </a:lnTo>
                  <a:lnTo>
                    <a:pt x="1248808" y="653504"/>
                  </a:lnTo>
                  <a:lnTo>
                    <a:pt x="1245946" y="651915"/>
                  </a:lnTo>
                  <a:lnTo>
                    <a:pt x="1240220" y="647783"/>
                  </a:lnTo>
                  <a:lnTo>
                    <a:pt x="1234812" y="642698"/>
                  </a:lnTo>
                  <a:lnTo>
                    <a:pt x="1229723" y="637295"/>
                  </a:lnTo>
                  <a:lnTo>
                    <a:pt x="1225270" y="631256"/>
                  </a:lnTo>
                  <a:lnTo>
                    <a:pt x="1220817" y="624582"/>
                  </a:lnTo>
                  <a:lnTo>
                    <a:pt x="1217000" y="617907"/>
                  </a:lnTo>
                  <a:lnTo>
                    <a:pt x="1214137" y="609962"/>
                  </a:lnTo>
                  <a:lnTo>
                    <a:pt x="1210956" y="602334"/>
                  </a:lnTo>
                  <a:lnTo>
                    <a:pt x="1208729" y="594706"/>
                  </a:lnTo>
                  <a:lnTo>
                    <a:pt x="1207139" y="587078"/>
                  </a:lnTo>
                  <a:lnTo>
                    <a:pt x="1205548" y="579132"/>
                  </a:lnTo>
                  <a:lnTo>
                    <a:pt x="1205230" y="571186"/>
                  </a:lnTo>
                  <a:lnTo>
                    <a:pt x="1204912" y="563558"/>
                  </a:lnTo>
                  <a:lnTo>
                    <a:pt x="1205548" y="556248"/>
                  </a:lnTo>
                  <a:lnTo>
                    <a:pt x="1206503" y="551481"/>
                  </a:lnTo>
                  <a:lnTo>
                    <a:pt x="1207139" y="547031"/>
                  </a:lnTo>
                  <a:lnTo>
                    <a:pt x="1208411" y="542581"/>
                  </a:lnTo>
                  <a:lnTo>
                    <a:pt x="1209684" y="538767"/>
                  </a:lnTo>
                  <a:lnTo>
                    <a:pt x="1211274" y="534954"/>
                  </a:lnTo>
                  <a:lnTo>
                    <a:pt x="1213183" y="532093"/>
                  </a:lnTo>
                  <a:lnTo>
                    <a:pt x="1215727" y="528915"/>
                  </a:lnTo>
                  <a:lnTo>
                    <a:pt x="1217954" y="525736"/>
                  </a:lnTo>
                  <a:lnTo>
                    <a:pt x="1220180" y="523512"/>
                  </a:lnTo>
                  <a:lnTo>
                    <a:pt x="1222725" y="521287"/>
                  </a:lnTo>
                  <a:lnTo>
                    <a:pt x="1225906" y="519062"/>
                  </a:lnTo>
                  <a:lnTo>
                    <a:pt x="1229087" y="517155"/>
                  </a:lnTo>
                  <a:lnTo>
                    <a:pt x="1232586" y="515566"/>
                  </a:lnTo>
                  <a:lnTo>
                    <a:pt x="1235449" y="513977"/>
                  </a:lnTo>
                  <a:lnTo>
                    <a:pt x="1239266" y="512705"/>
                  </a:lnTo>
                  <a:lnTo>
                    <a:pt x="1242765" y="511752"/>
                  </a:lnTo>
                  <a:lnTo>
                    <a:pt x="1244037" y="498721"/>
                  </a:lnTo>
                  <a:lnTo>
                    <a:pt x="1244991" y="486008"/>
                  </a:lnTo>
                  <a:lnTo>
                    <a:pt x="1246900" y="473294"/>
                  </a:lnTo>
                  <a:lnTo>
                    <a:pt x="1249445" y="461217"/>
                  </a:lnTo>
                  <a:lnTo>
                    <a:pt x="1251989" y="448821"/>
                  </a:lnTo>
                  <a:lnTo>
                    <a:pt x="1255170" y="437062"/>
                  </a:lnTo>
                  <a:lnTo>
                    <a:pt x="1258987" y="425302"/>
                  </a:lnTo>
                  <a:lnTo>
                    <a:pt x="1262804" y="413542"/>
                  </a:lnTo>
                  <a:lnTo>
                    <a:pt x="1266939" y="402736"/>
                  </a:lnTo>
                  <a:lnTo>
                    <a:pt x="1272029" y="391930"/>
                  </a:lnTo>
                  <a:lnTo>
                    <a:pt x="1276800" y="381441"/>
                  </a:lnTo>
                  <a:lnTo>
                    <a:pt x="1282526" y="371271"/>
                  </a:lnTo>
                  <a:lnTo>
                    <a:pt x="1288251" y="361736"/>
                  </a:lnTo>
                  <a:lnTo>
                    <a:pt x="1294931" y="351883"/>
                  </a:lnTo>
                  <a:lnTo>
                    <a:pt x="1301293" y="343302"/>
                  </a:lnTo>
                  <a:lnTo>
                    <a:pt x="1308609" y="334402"/>
                  </a:lnTo>
                  <a:lnTo>
                    <a:pt x="1315925" y="326457"/>
                  </a:lnTo>
                  <a:lnTo>
                    <a:pt x="1323559" y="318193"/>
                  </a:lnTo>
                  <a:lnTo>
                    <a:pt x="1332147" y="311201"/>
                  </a:lnTo>
                  <a:lnTo>
                    <a:pt x="1340417" y="304209"/>
                  </a:lnTo>
                  <a:lnTo>
                    <a:pt x="1349324" y="297534"/>
                  </a:lnTo>
                  <a:lnTo>
                    <a:pt x="1358230" y="291813"/>
                  </a:lnTo>
                  <a:lnTo>
                    <a:pt x="1367773" y="286092"/>
                  </a:lnTo>
                  <a:lnTo>
                    <a:pt x="1377315" y="281325"/>
                  </a:lnTo>
                  <a:lnTo>
                    <a:pt x="1387176" y="276875"/>
                  </a:lnTo>
                  <a:lnTo>
                    <a:pt x="1397673" y="273061"/>
                  </a:lnTo>
                  <a:lnTo>
                    <a:pt x="1408488" y="269565"/>
                  </a:lnTo>
                  <a:lnTo>
                    <a:pt x="1419303" y="267022"/>
                  </a:lnTo>
                  <a:lnTo>
                    <a:pt x="1430436" y="264798"/>
                  </a:lnTo>
                  <a:lnTo>
                    <a:pt x="1442205" y="263208"/>
                  </a:lnTo>
                  <a:lnTo>
                    <a:pt x="1453656" y="261937"/>
                  </a:lnTo>
                  <a:close/>
                  <a:moveTo>
                    <a:pt x="767182" y="119062"/>
                  </a:moveTo>
                  <a:lnTo>
                    <a:pt x="746542" y="795338"/>
                  </a:lnTo>
                  <a:lnTo>
                    <a:pt x="119396" y="795338"/>
                  </a:lnTo>
                  <a:lnTo>
                    <a:pt x="119396" y="3073718"/>
                  </a:lnTo>
                  <a:lnTo>
                    <a:pt x="119396" y="3077210"/>
                  </a:lnTo>
                  <a:lnTo>
                    <a:pt x="119713" y="3080068"/>
                  </a:lnTo>
                  <a:lnTo>
                    <a:pt x="120666" y="3083560"/>
                  </a:lnTo>
                  <a:lnTo>
                    <a:pt x="121619" y="3086100"/>
                  </a:lnTo>
                  <a:lnTo>
                    <a:pt x="123206" y="3089275"/>
                  </a:lnTo>
                  <a:lnTo>
                    <a:pt x="124794" y="3092133"/>
                  </a:lnTo>
                  <a:lnTo>
                    <a:pt x="126699" y="3094673"/>
                  </a:lnTo>
                  <a:lnTo>
                    <a:pt x="128922" y="3096895"/>
                  </a:lnTo>
                  <a:lnTo>
                    <a:pt x="131780" y="3099118"/>
                  </a:lnTo>
                  <a:lnTo>
                    <a:pt x="134003" y="3101023"/>
                  </a:lnTo>
                  <a:lnTo>
                    <a:pt x="136543" y="3102610"/>
                  </a:lnTo>
                  <a:lnTo>
                    <a:pt x="139718" y="3104198"/>
                  </a:lnTo>
                  <a:lnTo>
                    <a:pt x="142894" y="3105468"/>
                  </a:lnTo>
                  <a:lnTo>
                    <a:pt x="145752" y="3106103"/>
                  </a:lnTo>
                  <a:lnTo>
                    <a:pt x="149245" y="3106420"/>
                  </a:lnTo>
                  <a:lnTo>
                    <a:pt x="152420" y="3106738"/>
                  </a:lnTo>
                  <a:lnTo>
                    <a:pt x="2224068" y="3106738"/>
                  </a:lnTo>
                  <a:lnTo>
                    <a:pt x="2227243" y="3106420"/>
                  </a:lnTo>
                  <a:lnTo>
                    <a:pt x="2230736" y="3106103"/>
                  </a:lnTo>
                  <a:lnTo>
                    <a:pt x="2233594" y="3105468"/>
                  </a:lnTo>
                  <a:lnTo>
                    <a:pt x="2236769" y="3104198"/>
                  </a:lnTo>
                  <a:lnTo>
                    <a:pt x="2239310" y="3102610"/>
                  </a:lnTo>
                  <a:lnTo>
                    <a:pt x="2242168" y="3101023"/>
                  </a:lnTo>
                  <a:lnTo>
                    <a:pt x="2244708" y="3099118"/>
                  </a:lnTo>
                  <a:lnTo>
                    <a:pt x="2247566" y="3096895"/>
                  </a:lnTo>
                  <a:lnTo>
                    <a:pt x="2249471" y="3094673"/>
                  </a:lnTo>
                  <a:lnTo>
                    <a:pt x="2251694" y="3092133"/>
                  </a:lnTo>
                  <a:lnTo>
                    <a:pt x="2253282" y="3089275"/>
                  </a:lnTo>
                  <a:lnTo>
                    <a:pt x="2254552" y="3086100"/>
                  </a:lnTo>
                  <a:lnTo>
                    <a:pt x="2255822" y="3083560"/>
                  </a:lnTo>
                  <a:lnTo>
                    <a:pt x="2256774" y="3080068"/>
                  </a:lnTo>
                  <a:lnTo>
                    <a:pt x="2257092" y="3077210"/>
                  </a:lnTo>
                  <a:lnTo>
                    <a:pt x="2257092" y="3073718"/>
                  </a:lnTo>
                  <a:lnTo>
                    <a:pt x="2257092" y="152400"/>
                  </a:lnTo>
                  <a:lnTo>
                    <a:pt x="2257092" y="148907"/>
                  </a:lnTo>
                  <a:lnTo>
                    <a:pt x="2256774" y="146050"/>
                  </a:lnTo>
                  <a:lnTo>
                    <a:pt x="2255504" y="142875"/>
                  </a:lnTo>
                  <a:lnTo>
                    <a:pt x="2254234" y="139700"/>
                  </a:lnTo>
                  <a:lnTo>
                    <a:pt x="2253282" y="136842"/>
                  </a:lnTo>
                  <a:lnTo>
                    <a:pt x="2251376" y="133985"/>
                  </a:lnTo>
                  <a:lnTo>
                    <a:pt x="2249471" y="131445"/>
                  </a:lnTo>
                  <a:lnTo>
                    <a:pt x="2247566" y="128905"/>
                  </a:lnTo>
                  <a:lnTo>
                    <a:pt x="2244708" y="126682"/>
                  </a:lnTo>
                  <a:lnTo>
                    <a:pt x="2242168" y="124777"/>
                  </a:lnTo>
                  <a:lnTo>
                    <a:pt x="2239310" y="123190"/>
                  </a:lnTo>
                  <a:lnTo>
                    <a:pt x="2236769" y="121920"/>
                  </a:lnTo>
                  <a:lnTo>
                    <a:pt x="2233594" y="120650"/>
                  </a:lnTo>
                  <a:lnTo>
                    <a:pt x="2230736" y="120015"/>
                  </a:lnTo>
                  <a:lnTo>
                    <a:pt x="2227243" y="119380"/>
                  </a:lnTo>
                  <a:lnTo>
                    <a:pt x="2224068" y="119062"/>
                  </a:lnTo>
                  <a:lnTo>
                    <a:pt x="767182" y="119062"/>
                  </a:lnTo>
                  <a:close/>
                  <a:moveTo>
                    <a:pt x="688114" y="0"/>
                  </a:moveTo>
                  <a:lnTo>
                    <a:pt x="2224068" y="0"/>
                  </a:lnTo>
                  <a:lnTo>
                    <a:pt x="2231688" y="635"/>
                  </a:lnTo>
                  <a:lnTo>
                    <a:pt x="2239310" y="952"/>
                  </a:lnTo>
                  <a:lnTo>
                    <a:pt x="2246931" y="2222"/>
                  </a:lnTo>
                  <a:lnTo>
                    <a:pt x="2254552" y="3175"/>
                  </a:lnTo>
                  <a:lnTo>
                    <a:pt x="2261855" y="5080"/>
                  </a:lnTo>
                  <a:lnTo>
                    <a:pt x="2269159" y="6985"/>
                  </a:lnTo>
                  <a:lnTo>
                    <a:pt x="2276144" y="9207"/>
                  </a:lnTo>
                  <a:lnTo>
                    <a:pt x="2283130" y="12382"/>
                  </a:lnTo>
                  <a:lnTo>
                    <a:pt x="2289799" y="15557"/>
                  </a:lnTo>
                  <a:lnTo>
                    <a:pt x="2296467" y="18415"/>
                  </a:lnTo>
                  <a:lnTo>
                    <a:pt x="2302818" y="22225"/>
                  </a:lnTo>
                  <a:lnTo>
                    <a:pt x="2309169" y="26035"/>
                  </a:lnTo>
                  <a:lnTo>
                    <a:pt x="2315202" y="30480"/>
                  </a:lnTo>
                  <a:lnTo>
                    <a:pt x="2320918" y="34925"/>
                  </a:lnTo>
                  <a:lnTo>
                    <a:pt x="2326316" y="40005"/>
                  </a:lnTo>
                  <a:lnTo>
                    <a:pt x="2331714" y="44767"/>
                  </a:lnTo>
                  <a:lnTo>
                    <a:pt x="2336478" y="50165"/>
                  </a:lnTo>
                  <a:lnTo>
                    <a:pt x="2341241" y="55562"/>
                  </a:lnTo>
                  <a:lnTo>
                    <a:pt x="2345686" y="61277"/>
                  </a:lnTo>
                  <a:lnTo>
                    <a:pt x="2350132" y="67627"/>
                  </a:lnTo>
                  <a:lnTo>
                    <a:pt x="2354260" y="73660"/>
                  </a:lnTo>
                  <a:lnTo>
                    <a:pt x="2357753" y="79692"/>
                  </a:lnTo>
                  <a:lnTo>
                    <a:pt x="2360928" y="86677"/>
                  </a:lnTo>
                  <a:lnTo>
                    <a:pt x="2364104" y="93027"/>
                  </a:lnTo>
                  <a:lnTo>
                    <a:pt x="2366962" y="100012"/>
                  </a:lnTo>
                  <a:lnTo>
                    <a:pt x="2369184" y="107315"/>
                  </a:lnTo>
                  <a:lnTo>
                    <a:pt x="2371407" y="114617"/>
                  </a:lnTo>
                  <a:lnTo>
                    <a:pt x="2372995" y="121920"/>
                  </a:lnTo>
                  <a:lnTo>
                    <a:pt x="2374583" y="129540"/>
                  </a:lnTo>
                  <a:lnTo>
                    <a:pt x="2375218" y="137160"/>
                  </a:lnTo>
                  <a:lnTo>
                    <a:pt x="2375853" y="144780"/>
                  </a:lnTo>
                  <a:lnTo>
                    <a:pt x="2376488" y="152400"/>
                  </a:lnTo>
                  <a:lnTo>
                    <a:pt x="2376488" y="3073718"/>
                  </a:lnTo>
                  <a:lnTo>
                    <a:pt x="2375853" y="3081338"/>
                  </a:lnTo>
                  <a:lnTo>
                    <a:pt x="2375218" y="3089275"/>
                  </a:lnTo>
                  <a:lnTo>
                    <a:pt x="2374583" y="3096895"/>
                  </a:lnTo>
                  <a:lnTo>
                    <a:pt x="2372995" y="3104198"/>
                  </a:lnTo>
                  <a:lnTo>
                    <a:pt x="2371407" y="3111500"/>
                  </a:lnTo>
                  <a:lnTo>
                    <a:pt x="2369184" y="3118803"/>
                  </a:lnTo>
                  <a:lnTo>
                    <a:pt x="2366962" y="3126105"/>
                  </a:lnTo>
                  <a:lnTo>
                    <a:pt x="2364104" y="3132773"/>
                  </a:lnTo>
                  <a:lnTo>
                    <a:pt x="2360928" y="3139758"/>
                  </a:lnTo>
                  <a:lnTo>
                    <a:pt x="2357753" y="3146425"/>
                  </a:lnTo>
                  <a:lnTo>
                    <a:pt x="2354260" y="3152458"/>
                  </a:lnTo>
                  <a:lnTo>
                    <a:pt x="2350132" y="3158490"/>
                  </a:lnTo>
                  <a:lnTo>
                    <a:pt x="2345686" y="3164523"/>
                  </a:lnTo>
                  <a:lnTo>
                    <a:pt x="2341241" y="3170238"/>
                  </a:lnTo>
                  <a:lnTo>
                    <a:pt x="2336478" y="3176270"/>
                  </a:lnTo>
                  <a:lnTo>
                    <a:pt x="2331714" y="3181033"/>
                  </a:lnTo>
                  <a:lnTo>
                    <a:pt x="2326316" y="3186113"/>
                  </a:lnTo>
                  <a:lnTo>
                    <a:pt x="2320918" y="3191193"/>
                  </a:lnTo>
                  <a:lnTo>
                    <a:pt x="2315202" y="3195638"/>
                  </a:lnTo>
                  <a:lnTo>
                    <a:pt x="2309169" y="3199765"/>
                  </a:lnTo>
                  <a:lnTo>
                    <a:pt x="2302818" y="3203575"/>
                  </a:lnTo>
                  <a:lnTo>
                    <a:pt x="2296467" y="3207385"/>
                  </a:lnTo>
                  <a:lnTo>
                    <a:pt x="2289799" y="3210878"/>
                  </a:lnTo>
                  <a:lnTo>
                    <a:pt x="2283130" y="3214053"/>
                  </a:lnTo>
                  <a:lnTo>
                    <a:pt x="2276144" y="3216593"/>
                  </a:lnTo>
                  <a:lnTo>
                    <a:pt x="2269159" y="3218815"/>
                  </a:lnTo>
                  <a:lnTo>
                    <a:pt x="2261855" y="3221038"/>
                  </a:lnTo>
                  <a:lnTo>
                    <a:pt x="2254552" y="3222943"/>
                  </a:lnTo>
                  <a:lnTo>
                    <a:pt x="2246931" y="3223895"/>
                  </a:lnTo>
                  <a:lnTo>
                    <a:pt x="2239310" y="3225165"/>
                  </a:lnTo>
                  <a:lnTo>
                    <a:pt x="2231688" y="3225483"/>
                  </a:lnTo>
                  <a:lnTo>
                    <a:pt x="2224068" y="3225800"/>
                  </a:lnTo>
                  <a:lnTo>
                    <a:pt x="152420" y="3225800"/>
                  </a:lnTo>
                  <a:lnTo>
                    <a:pt x="144799" y="3225483"/>
                  </a:lnTo>
                  <a:lnTo>
                    <a:pt x="137178" y="3225165"/>
                  </a:lnTo>
                  <a:lnTo>
                    <a:pt x="129557" y="3223895"/>
                  </a:lnTo>
                  <a:lnTo>
                    <a:pt x="121619" y="3222943"/>
                  </a:lnTo>
                  <a:lnTo>
                    <a:pt x="114633" y="3221038"/>
                  </a:lnTo>
                  <a:lnTo>
                    <a:pt x="107329" y="3218815"/>
                  </a:lnTo>
                  <a:lnTo>
                    <a:pt x="100343" y="3216593"/>
                  </a:lnTo>
                  <a:lnTo>
                    <a:pt x="93040" y="3214053"/>
                  </a:lnTo>
                  <a:lnTo>
                    <a:pt x="86689" y="3210878"/>
                  </a:lnTo>
                  <a:lnTo>
                    <a:pt x="80020" y="3207385"/>
                  </a:lnTo>
                  <a:lnTo>
                    <a:pt x="73670" y="3203575"/>
                  </a:lnTo>
                  <a:lnTo>
                    <a:pt x="67319" y="3199765"/>
                  </a:lnTo>
                  <a:lnTo>
                    <a:pt x="61285" y="3195638"/>
                  </a:lnTo>
                  <a:lnTo>
                    <a:pt x="55570" y="3191193"/>
                  </a:lnTo>
                  <a:lnTo>
                    <a:pt x="50171" y="3186430"/>
                  </a:lnTo>
                  <a:lnTo>
                    <a:pt x="44773" y="3181033"/>
                  </a:lnTo>
                  <a:lnTo>
                    <a:pt x="40010" y="3176270"/>
                  </a:lnTo>
                  <a:lnTo>
                    <a:pt x="34929" y="3170238"/>
                  </a:lnTo>
                  <a:lnTo>
                    <a:pt x="30801" y="3164523"/>
                  </a:lnTo>
                  <a:lnTo>
                    <a:pt x="26038" y="3158808"/>
                  </a:lnTo>
                  <a:lnTo>
                    <a:pt x="22228" y="3152458"/>
                  </a:lnTo>
                  <a:lnTo>
                    <a:pt x="18735" y="3146425"/>
                  </a:lnTo>
                  <a:lnTo>
                    <a:pt x="15242" y="3139758"/>
                  </a:lnTo>
                  <a:lnTo>
                    <a:pt x="12384" y="3132773"/>
                  </a:lnTo>
                  <a:lnTo>
                    <a:pt x="9526" y="3126105"/>
                  </a:lnTo>
                  <a:lnTo>
                    <a:pt x="6986" y="3118803"/>
                  </a:lnTo>
                  <a:lnTo>
                    <a:pt x="5080" y="3111818"/>
                  </a:lnTo>
                  <a:lnTo>
                    <a:pt x="3175" y="3104198"/>
                  </a:lnTo>
                  <a:lnTo>
                    <a:pt x="1905" y="3096895"/>
                  </a:lnTo>
                  <a:lnTo>
                    <a:pt x="952" y="3089275"/>
                  </a:lnTo>
                  <a:lnTo>
                    <a:pt x="317" y="3081338"/>
                  </a:lnTo>
                  <a:lnTo>
                    <a:pt x="0" y="3073718"/>
                  </a:lnTo>
                  <a:lnTo>
                    <a:pt x="0" y="743268"/>
                  </a:lnTo>
                  <a:lnTo>
                    <a:pt x="688114" y="0"/>
                  </a:lnTo>
                  <a:close/>
                </a:path>
              </a:pathLst>
            </a:custGeom>
            <a:solidFill>
              <a:schemeClr val="tx1"/>
            </a:solidFill>
            <a:ln>
              <a:noFill/>
            </a:ln>
          </p:spPr>
          <p:txBody>
            <a:bodyPr anchor="ctr">
              <a:scene3d>
                <a:camera prst="orthographicFront"/>
                <a:lightRig rig="threePt" dir="t"/>
              </a:scene3d>
              <a:sp3d>
                <a:contourClr>
                  <a:srgbClr val="FFFFFF"/>
                </a:contourClr>
              </a:sp3d>
            </a:bodyPr>
            <a:lstStyle/>
            <a:p>
              <a:pPr algn="ctr">
                <a:defRPr/>
              </a:pPr>
              <a:endParaRPr lang="zh-CN" altLang="en-US" sz="2145">
                <a:solidFill>
                  <a:srgbClr val="FFFFFF"/>
                </a:solidFill>
              </a:endParaRPr>
            </a:p>
          </p:txBody>
        </p:sp>
        <p:sp>
          <p:nvSpPr>
            <p:cNvPr id="24" name="TextBox 47"/>
            <p:cNvSpPr txBox="1"/>
            <p:nvPr/>
          </p:nvSpPr>
          <p:spPr>
            <a:xfrm>
              <a:off x="4956304" y="1838433"/>
              <a:ext cx="4972627" cy="400110"/>
            </a:xfrm>
            <a:prstGeom prst="rect">
              <a:avLst/>
            </a:prstGeom>
            <a:noFill/>
          </p:spPr>
          <p:txBody>
            <a:bodyPr wrap="square" rtlCol="0">
              <a:spAutoFit/>
            </a:bodyPr>
            <a:lstStyle/>
            <a:p>
              <a:r>
                <a:rPr lang="zh-CN" altLang="en-US" sz="2000" b="1" dirty="0" smtClean="0">
                  <a:solidFill>
                    <a:srgbClr val="3D3D3E"/>
                  </a:solidFill>
                  <a:latin typeface="微软雅黑" panose="020B0503020204020204" pitchFamily="34" charset="-122"/>
                  <a:ea typeface="微软雅黑" panose="020B0503020204020204" pitchFamily="34" charset="-122"/>
                </a:rPr>
                <a:t>大赛内容及规则</a:t>
              </a:r>
              <a:r>
                <a:rPr lang="en-US" altLang="zh-CN" sz="2000" b="1" dirty="0" smtClean="0">
                  <a:solidFill>
                    <a:srgbClr val="3D3D3E"/>
                  </a:solidFill>
                  <a:latin typeface="微软雅黑" panose="020B0503020204020204" pitchFamily="34" charset="-122"/>
                  <a:ea typeface="微软雅黑" panose="020B0503020204020204" pitchFamily="34" charset="-122"/>
                </a:rPr>
                <a:t>——</a:t>
              </a:r>
              <a:r>
                <a:rPr lang="zh-CN" altLang="en-US" sz="2000" b="1" dirty="0" smtClean="0">
                  <a:solidFill>
                    <a:srgbClr val="3D3D3E"/>
                  </a:solidFill>
                  <a:latin typeface="微软雅黑" panose="020B0503020204020204" pitchFamily="34" charset="-122"/>
                  <a:ea typeface="微软雅黑" panose="020B0503020204020204" pitchFamily="34" charset="-122"/>
                </a:rPr>
                <a:t>报名方式与组队要求</a:t>
              </a:r>
              <a:endParaRPr lang="zh-CN" altLang="en-US" sz="2000" b="1" dirty="0">
                <a:solidFill>
                  <a:srgbClr val="3D3D3E"/>
                </a:solidFill>
                <a:latin typeface="微软雅黑" panose="020B0503020204020204" pitchFamily="34" charset="-122"/>
                <a:ea typeface="微软雅黑" panose="020B0503020204020204" pitchFamily="34" charset="-122"/>
              </a:endParaRPr>
            </a:p>
          </p:txBody>
        </p:sp>
      </p:grpSp>
      <p:cxnSp>
        <p:nvCxnSpPr>
          <p:cNvPr id="5" name="直接箭头连接符 4"/>
          <p:cNvCxnSpPr/>
          <p:nvPr/>
        </p:nvCxnSpPr>
        <p:spPr>
          <a:xfrm>
            <a:off x="6156325" y="1923415"/>
            <a:ext cx="720090" cy="0"/>
          </a:xfrm>
          <a:prstGeom prst="straightConnector1">
            <a:avLst/>
          </a:prstGeom>
          <a:ln>
            <a:tailEnd type="arrow" w="med" len="med"/>
          </a:ln>
        </p:spPr>
        <p:style>
          <a:lnRef idx="3">
            <a:schemeClr val="accent2"/>
          </a:lnRef>
          <a:fillRef idx="0">
            <a:schemeClr val="accent2"/>
          </a:fillRef>
          <a:effectRef idx="2">
            <a:schemeClr val="accent2"/>
          </a:effectRef>
          <a:fontRef idx="minor">
            <a:schemeClr val="tx1"/>
          </a:fontRef>
        </p:style>
      </p:cxnSp>
      <p:grpSp>
        <p:nvGrpSpPr>
          <p:cNvPr id="14" name="组合 13"/>
          <p:cNvGrpSpPr/>
          <p:nvPr/>
        </p:nvGrpSpPr>
        <p:grpSpPr>
          <a:xfrm>
            <a:off x="5973445" y="2533650"/>
            <a:ext cx="2847758" cy="1318895"/>
            <a:chOff x="5900371" y="2960994"/>
            <a:chExt cx="3279526" cy="1372870"/>
          </a:xfrm>
        </p:grpSpPr>
        <p:sp>
          <p:nvSpPr>
            <p:cNvPr id="13" name="矩形标注 12"/>
            <p:cNvSpPr/>
            <p:nvPr/>
          </p:nvSpPr>
          <p:spPr>
            <a:xfrm rot="5400000">
              <a:off x="6968827" y="2122794"/>
              <a:ext cx="1372870" cy="3049270"/>
            </a:xfrm>
            <a:prstGeom prst="wedgeRectCallout">
              <a:avLst>
                <a:gd name="adj1" fmla="val -86591"/>
                <a:gd name="adj2" fmla="val 6349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00371" y="2961311"/>
              <a:ext cx="3053080" cy="1296196"/>
            </a:xfrm>
            <a:prstGeom prst="rect">
              <a:avLst/>
            </a:prstGeom>
          </p:spPr>
          <p:txBody>
            <a:bodyPr wrap="square">
              <a:spAutoFit/>
            </a:bodyPr>
            <a:lstStyle/>
            <a:p>
              <a:pPr marL="171450" lvl="0" indent="-171450">
                <a:lnSpc>
                  <a:spcPct val="150000"/>
                </a:lnSpc>
                <a:buFont typeface="Arial" panose="020B0604020202020204" pitchFamily="34" charset="0"/>
                <a:buChar char="•"/>
              </a:pPr>
              <a:r>
                <a:rPr lang="zh-CN" altLang="zh-CN" sz="1000" b="1" dirty="0">
                  <a:latin typeface="微软雅黑" panose="020B0503020204020204" pitchFamily="34" charset="-122"/>
                  <a:ea typeface="微软雅黑" panose="020B0503020204020204" pitchFamily="34" charset="-122"/>
                </a:rPr>
                <a:t>大赛官网</a:t>
              </a:r>
              <a:r>
                <a:rPr lang="zh-CN" altLang="zh-CN" sz="1000" dirty="0" smtClean="0">
                  <a:latin typeface="微软雅黑" panose="020B0503020204020204" pitchFamily="34" charset="-122"/>
                  <a:ea typeface="微软雅黑" panose="020B0503020204020204" pitchFamily="34" charset="-122"/>
                </a:rPr>
                <a:t>：</a:t>
              </a:r>
              <a:r>
                <a:rPr lang="en-US" altLang="zh-CN" sz="1000" dirty="0">
                  <a:sym typeface="+mn-ea"/>
                  <a:hlinkClick r:id="rId2"/>
                </a:rPr>
                <a:t>http://nc.gtaedu.com</a:t>
              </a:r>
              <a:r>
                <a:rPr lang="en-US" altLang="zh-CN" sz="1000" dirty="0" smtClean="0">
                  <a:sym typeface="+mn-ea"/>
                  <a:hlinkClick r:id="rId2"/>
                </a:rPr>
                <a:t>/</a:t>
              </a:r>
              <a:endParaRPr lang="en-US" altLang="zh-CN" sz="1000" u="sng" dirty="0" smtClean="0">
                <a:latin typeface="微软雅黑" panose="020B0503020204020204" pitchFamily="34" charset="-122"/>
                <a:ea typeface="微软雅黑" panose="020B0503020204020204" pitchFamily="34" charset="-122"/>
              </a:endParaRPr>
            </a:p>
            <a:p>
              <a:pPr marL="171450" lvl="0" indent="-171450">
                <a:lnSpc>
                  <a:spcPct val="150000"/>
                </a:lnSpc>
                <a:buFont typeface="Arial" panose="020B0604020202020204" pitchFamily="34" charset="0"/>
                <a:buChar char="•"/>
              </a:pPr>
              <a:r>
                <a:rPr lang="zh-CN" altLang="en-US" sz="1000" b="1" dirty="0" smtClean="0">
                  <a:latin typeface="微软雅黑" panose="020B0503020204020204" pitchFamily="34" charset="-122"/>
                  <a:ea typeface="微软雅黑" panose="020B0503020204020204" pitchFamily="34" charset="-122"/>
                </a:rPr>
                <a:t>比赛平台：</a:t>
              </a:r>
              <a:r>
                <a:rPr lang="en-US" altLang="zh-CN" sz="1000" dirty="0">
                  <a:sym typeface="+mn-ea"/>
                </a:rPr>
                <a:t>http://ncve.gtadata.com</a:t>
              </a:r>
              <a:endParaRPr lang="en-US" altLang="zh-CN" sz="1000" b="1" dirty="0" smtClean="0">
                <a:latin typeface="微软雅黑" panose="020B0503020204020204" pitchFamily="34" charset="-122"/>
                <a:ea typeface="微软雅黑" panose="020B0503020204020204" pitchFamily="34" charset="-122"/>
              </a:endParaRPr>
            </a:p>
            <a:p>
              <a:pPr marL="171450" lvl="0" indent="-171450">
                <a:lnSpc>
                  <a:spcPct val="150000"/>
                </a:lnSpc>
                <a:buFont typeface="Arial" panose="020B0604020202020204" pitchFamily="34" charset="0"/>
                <a:buChar char="•"/>
              </a:pPr>
              <a:r>
                <a:rPr lang="en-US" altLang="zh-CN" sz="1000" b="1" dirty="0" smtClean="0">
                  <a:latin typeface="微软雅黑" panose="020B0503020204020204" pitchFamily="34" charset="-122"/>
                  <a:ea typeface="微软雅黑" panose="020B0503020204020204" pitchFamily="34" charset="-122"/>
                </a:rPr>
                <a:t>Q  </a:t>
              </a:r>
              <a:r>
                <a:rPr lang="en-US" altLang="zh-CN" sz="1000" b="1" dirty="0" err="1" smtClean="0">
                  <a:latin typeface="微软雅黑" panose="020B0503020204020204" pitchFamily="34" charset="-122"/>
                  <a:ea typeface="微软雅黑" panose="020B0503020204020204" pitchFamily="34" charset="-122"/>
                </a:rPr>
                <a:t>Q</a:t>
              </a:r>
              <a:r>
                <a:rPr lang="en-US" altLang="zh-CN" sz="1000" b="1" dirty="0" smtClean="0">
                  <a:latin typeface="微软雅黑" panose="020B0503020204020204" pitchFamily="34" charset="-122"/>
                  <a:ea typeface="微软雅黑" panose="020B0503020204020204" pitchFamily="34" charset="-122"/>
                </a:rPr>
                <a:t>   </a:t>
              </a:r>
              <a:r>
                <a:rPr lang="zh-CN" altLang="zh-CN" sz="1000" b="1" dirty="0" smtClean="0">
                  <a:latin typeface="微软雅黑" panose="020B0503020204020204" pitchFamily="34" charset="-122"/>
                  <a:ea typeface="微软雅黑" panose="020B0503020204020204" pitchFamily="34" charset="-122"/>
                </a:rPr>
                <a:t>群</a:t>
              </a:r>
              <a:r>
                <a:rPr lang="zh-CN" altLang="zh-CN" sz="1000" dirty="0">
                  <a:latin typeface="微软雅黑" panose="020B0503020204020204" pitchFamily="34" charset="-122"/>
                  <a:ea typeface="微软雅黑" panose="020B0503020204020204" pitchFamily="34" charset="-122"/>
                </a:rPr>
                <a:t>：老师交流群号</a:t>
              </a:r>
              <a:r>
                <a:rPr lang="zh-CN" altLang="zh-CN" sz="1000" dirty="0" smtClean="0">
                  <a:latin typeface="微软雅黑" panose="020B0503020204020204" pitchFamily="34" charset="-122"/>
                  <a:ea typeface="微软雅黑" panose="020B0503020204020204" pitchFamily="34" charset="-122"/>
                </a:rPr>
                <a:t>：</a:t>
              </a:r>
              <a:r>
                <a:rPr lang="en-US" altLang="zh-CN" sz="1000" dirty="0" smtClean="0">
                  <a:latin typeface="微软雅黑" panose="020B0503020204020204" pitchFamily="34" charset="-122"/>
                  <a:ea typeface="微软雅黑" panose="020B0503020204020204" pitchFamily="34" charset="-122"/>
                </a:rPr>
                <a:t> 678120609</a:t>
              </a:r>
            </a:p>
            <a:p>
              <a:pPr marL="171450" lvl="0" indent="-171450">
                <a:lnSpc>
                  <a:spcPct val="150000"/>
                </a:lnSpc>
                <a:buFont typeface="Arial" panose="020B0604020202020204" pitchFamily="34" charset="0"/>
                <a:buChar char="•"/>
              </a:pPr>
              <a:r>
                <a:rPr lang="en-US" altLang="zh-CN" sz="1000" dirty="0" smtClean="0">
                  <a:latin typeface="微软雅黑" panose="020B0503020204020204" pitchFamily="34" charset="-122"/>
                  <a:ea typeface="微软雅黑" panose="020B0503020204020204" pitchFamily="34" charset="-122"/>
                </a:rPr>
                <a:t>                  </a:t>
              </a:r>
              <a:r>
                <a:rPr lang="zh-CN" altLang="zh-CN" sz="1000" dirty="0" smtClean="0">
                  <a:latin typeface="微软雅黑" panose="020B0503020204020204" pitchFamily="34" charset="-122"/>
                  <a:ea typeface="微软雅黑" panose="020B0503020204020204" pitchFamily="34" charset="-122"/>
                </a:rPr>
                <a:t>学生交流群号：</a:t>
              </a:r>
              <a:r>
                <a:rPr lang="en-US" altLang="zh-CN" sz="1000" dirty="0" smtClean="0">
                  <a:latin typeface="微软雅黑" panose="020B0503020204020204" pitchFamily="34" charset="-122"/>
                  <a:ea typeface="微软雅黑" panose="020B0503020204020204" pitchFamily="34" charset="-122"/>
                </a:rPr>
                <a:t>690042829</a:t>
              </a:r>
              <a:endParaRPr lang="zh-CN" altLang="zh-CN" sz="1000" dirty="0" smtClean="0">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20204" pitchFamily="34" charset="0"/>
                <a:buChar char="•"/>
              </a:pPr>
              <a:r>
                <a:rPr lang="zh-CN" altLang="zh-CN" sz="1000" b="1" dirty="0" smtClean="0">
                  <a:latin typeface="微软雅黑" panose="020B0503020204020204" pitchFamily="34" charset="-122"/>
                  <a:ea typeface="微软雅黑" panose="020B0503020204020204" pitchFamily="34" charset="-122"/>
                </a:rPr>
                <a:t>官方</a:t>
              </a:r>
              <a:r>
                <a:rPr lang="zh-CN" altLang="zh-CN" sz="1000" b="1" dirty="0">
                  <a:latin typeface="微软雅黑" panose="020B0503020204020204" pitchFamily="34" charset="-122"/>
                  <a:ea typeface="微软雅黑" panose="020B0503020204020204" pitchFamily="34" charset="-122"/>
                </a:rPr>
                <a:t>微信：</a:t>
              </a:r>
              <a:r>
                <a:rPr lang="zh-CN" altLang="zh-CN" sz="1000" dirty="0">
                  <a:latin typeface="微软雅黑" panose="020B0503020204020204" pitchFamily="34" charset="-122"/>
                  <a:ea typeface="微软雅黑" panose="020B0503020204020204" pitchFamily="34" charset="-122"/>
                </a:rPr>
                <a:t>搜索公众号</a:t>
              </a:r>
              <a:r>
                <a:rPr lang="zh-CN" altLang="zh-CN" sz="1000" dirty="0" smtClean="0">
                  <a:latin typeface="微软雅黑" panose="020B0503020204020204" pitchFamily="34" charset="-122"/>
                  <a:ea typeface="微软雅黑" panose="020B0503020204020204" pitchFamily="34" charset="-122"/>
                </a:rPr>
                <a:t>“国泰安金融”</a:t>
              </a:r>
              <a:endParaRPr lang="zh-CN" altLang="zh-CN" sz="1000" dirty="0">
                <a:latin typeface="微软雅黑" panose="020B0503020204020204" pitchFamily="34" charset="-122"/>
                <a:ea typeface="微软雅黑" panose="020B0503020204020204" pitchFamily="34" charset="-122"/>
              </a:endParaRPr>
            </a:p>
          </p:txBody>
        </p:sp>
      </p:grpSp>
      <p:pic>
        <p:nvPicPr>
          <p:cNvPr id="3074" name="Picture 2" descr="C:\Users\jinglu.hui\Desktop\金融二维码(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5140" y="739140"/>
            <a:ext cx="1094740" cy="1094740"/>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4"/>
          <a:srcRect t="55614"/>
          <a:stretch>
            <a:fillRect/>
          </a:stretch>
        </p:blipFill>
        <p:spPr>
          <a:xfrm>
            <a:off x="6958330" y="584835"/>
            <a:ext cx="1863090" cy="1620520"/>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0f15de9a-71be-4696-8f35-2eb69aceecfe}"/>
</p:tagLst>
</file>

<file path=ppt/tags/tag10.xml><?xml version="1.0" encoding="utf-8"?>
<p:tagLst xmlns:a="http://schemas.openxmlformats.org/drawingml/2006/main" xmlns:r="http://schemas.openxmlformats.org/officeDocument/2006/relationships" xmlns:p="http://schemas.openxmlformats.org/presentationml/2006/main">
  <p:tag name="KSO_WM_UNIT_TIMELINE_IDINGROUP" val="4"/>
  <p:tag name="KSO_WM_UNIT_TIMELINE_EMPHASIS_ID" val="3"/>
  <p:tag name="KSO_WM_UNIT_HIGHLIGHT" val="0"/>
  <p:tag name="KSO_WM_UNIT_COMPATIBLE" val="0"/>
  <p:tag name="KSO_WM_DIAGRAM_GROUP_CODE" val="m1-1"/>
  <p:tag name="KSO_WM_UNIT_TYPE" val="m_h_i"/>
  <p:tag name="KSO_WM_UNIT_INDEX" val="1_4_3"/>
  <p:tag name="KSO_WM_UNIT_ID" val="diagram20191579_2*m_h_i*1_4_3"/>
  <p:tag name="KSO_WM_TEMPLATE_CATEGORY" val="diagram"/>
  <p:tag name="KSO_WM_TEMPLATE_INDEX" val="201915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UNIT_TIMELINE_IDINGROUP" val="5"/>
  <p:tag name="KSO_WM_UNIT_TIMELINE_EMPHASIS_ID" val="4"/>
  <p:tag name="KSO_WM_UNIT_ISCONTENTSTITLE" val="0"/>
  <p:tag name="KSO_WM_UNIT_PRESET_TEXT" val="2018"/>
  <p:tag name="KSO_WM_UNIT_VALUE" val="2"/>
  <p:tag name="KSO_WM_UNIT_HIGHLIGHT" val="0"/>
  <p:tag name="KSO_WM_UNIT_COMPATIBLE" val="0"/>
  <p:tag name="KSO_WM_DIAGRAM_GROUP_CODE" val="m1-1"/>
  <p:tag name="KSO_WM_UNIT_TYPE" val="m_h_a"/>
  <p:tag name="KSO_WM_UNIT_INDEX" val="1_4_1"/>
  <p:tag name="KSO_WM_UNIT_ID" val="diagram20191579_2*m_h_a*1_4_1"/>
  <p:tag name="KSO_WM_TEMPLATE_CATEGORY" val="diagram"/>
  <p:tag name="KSO_WM_TEMPLATE_INDEX" val="20191579"/>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UNIT_TIMELINE_IDINGROUP" val="6"/>
  <p:tag name="KSO_WM_UNIT_TIMELINE_EMPHASIS_ID" val="5"/>
  <p:tag name="KSO_WM_UNIT_ISCONTENTSTITLE" val="0"/>
  <p:tag name="KSO_WM_UNIT_PRESET_TEXT" val="事件内容标题"/>
  <p:tag name="KSO_WM_UNIT_VALUE" val="7"/>
  <p:tag name="KSO_WM_UNIT_HIGHLIGHT" val="0"/>
  <p:tag name="KSO_WM_UNIT_COMPATIBLE" val="0"/>
  <p:tag name="KSO_WM_DIAGRAM_GROUP_CODE" val="m1-1"/>
  <p:tag name="KSO_WM_UNIT_TYPE" val="m_h_h_a"/>
  <p:tag name="KSO_WM_UNIT_INDEX" val="1_4_1_1"/>
  <p:tag name="KSO_WM_UNIT_ID" val="diagram20191579_2*m_h_h_a*1_4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13.xml><?xml version="1.0" encoding="utf-8"?>
<p:tagLst xmlns:a="http://schemas.openxmlformats.org/drawingml/2006/main" xmlns:r="http://schemas.openxmlformats.org/officeDocument/2006/relationships" xmlns:p="http://schemas.openxmlformats.org/presentationml/2006/main">
  <p:tag name="KSO_WM_UNIT_TIMELINE_IDINGROUP" val="7"/>
  <p:tag name="KSO_WM_UNIT_TIMELINE_EMPHASIS_ID" val="6"/>
  <p:tag name="KSO_WM_UNIT_PRESET_TEXT" val="简单地描述该时间点发生的一些事件"/>
  <p:tag name="KSO_WM_UNIT_VALUE" val="24"/>
  <p:tag name="KSO_WM_UNIT_HIGHLIGHT" val="0"/>
  <p:tag name="KSO_WM_UNIT_COMPATIBLE" val="0"/>
  <p:tag name="KSO_WM_DIAGRAM_GROUP_CODE" val="m1-1"/>
  <p:tag name="KSO_WM_UNIT_TYPE" val="m_h_h_f"/>
  <p:tag name="KSO_WM_UNIT_INDEX" val="1_4_1_1"/>
  <p:tag name="KSO_WM_UNIT_ID" val="diagram20191579_2*m_h_h_f*1_4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UNIT_TIMELINE_IDINGROUP" val="1"/>
  <p:tag name="KSO_WM_UNIT_TIMELINE_EMPHASIS_ID" val="3"/>
  <p:tag name="KSO_WM_UNIT_HIGHLIGHT" val="0"/>
  <p:tag name="KSO_WM_UNIT_COMPATIBLE" val="0"/>
  <p:tag name="KSO_WM_DIAGRAM_GROUP_CODE" val="m1-1"/>
  <p:tag name="KSO_WM_UNIT_TYPE" val="m_i"/>
  <p:tag name="KSO_WM_UNIT_INDEX" val="1_3"/>
  <p:tag name="KSO_WM_UNIT_ID" val="diagram20191579_2*m_i*1_3"/>
  <p:tag name="KSO_WM_TEMPLATE_CATEGORY" val="diagram"/>
  <p:tag name="KSO_WM_TEMPLATE_INDEX" val="20191579"/>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15.xml><?xml version="1.0" encoding="utf-8"?>
<p:tagLst xmlns:a="http://schemas.openxmlformats.org/drawingml/2006/main" xmlns:r="http://schemas.openxmlformats.org/officeDocument/2006/relationships" xmlns:p="http://schemas.openxmlformats.org/presentationml/2006/main">
  <p:tag name="KSO_WM_UNIT_TIMELINE_IDINGROUP" val="2"/>
  <p:tag name="KSO_WM_UNIT_TIMELINE_EMPHASIS_ID" val="1"/>
  <p:tag name="KSO_WM_UNIT_HIGHLIGHT" val="0"/>
  <p:tag name="KSO_WM_UNIT_COMPATIBLE" val="0"/>
  <p:tag name="KSO_WM_DIAGRAM_GROUP_CODE" val="m1-1"/>
  <p:tag name="KSO_WM_UNIT_TYPE" val="m_h_i"/>
  <p:tag name="KSO_WM_UNIT_INDEX" val="1_1_1"/>
  <p:tag name="KSO_WM_UNIT_ID" val="diagram20191579_2*m_h_i*1_1_1"/>
  <p:tag name="KSO_WM_TEMPLATE_CATEGORY" val="diagram"/>
  <p:tag name="KSO_WM_TEMPLATE_INDEX" val="201915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UNIT_TIMELINE_IDINGROUP" val="3"/>
  <p:tag name="KSO_WM_UNIT_TIMELINE_EMPHASIS_ID" val="2"/>
  <p:tag name="KSO_WM_UNIT_HIGHLIGHT" val="0"/>
  <p:tag name="KSO_WM_UNIT_COMPATIBLE" val="0"/>
  <p:tag name="KSO_WM_DIAGRAM_GROUP_CODE" val="m1-1"/>
  <p:tag name="KSO_WM_UNIT_TYPE" val="m_h_i"/>
  <p:tag name="KSO_WM_UNIT_INDEX" val="1_1_2"/>
  <p:tag name="KSO_WM_UNIT_ID" val="diagram20191579_2*m_h_i*1_1_2"/>
  <p:tag name="KSO_WM_TEMPLATE_CATEGORY" val="diagram"/>
  <p:tag name="KSO_WM_TEMPLATE_INDEX" val="20191579"/>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UNIT_TIMELINE_IDINGROUP" val="4"/>
  <p:tag name="KSO_WM_UNIT_TIMELINE_EMPHASIS_ID" val="3"/>
  <p:tag name="KSO_WM_UNIT_HIGHLIGHT" val="0"/>
  <p:tag name="KSO_WM_UNIT_COMPATIBLE" val="0"/>
  <p:tag name="KSO_WM_DIAGRAM_GROUP_CODE" val="m1-1"/>
  <p:tag name="KSO_WM_UNIT_TYPE" val="m_h_i"/>
  <p:tag name="KSO_WM_UNIT_INDEX" val="1_1_3"/>
  <p:tag name="KSO_WM_UNIT_ID" val="diagram20191579_2*m_h_i*1_1_3"/>
  <p:tag name="KSO_WM_TEMPLATE_CATEGORY" val="diagram"/>
  <p:tag name="KSO_WM_TEMPLATE_INDEX" val="201915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UNIT_TIMELINE_IDINGROUP" val="5"/>
  <p:tag name="KSO_WM_UNIT_TIMELINE_EMPHASIS_ID" val="4"/>
  <p:tag name="KSO_WM_UNIT_ISCONTENTSTITLE" val="0"/>
  <p:tag name="KSO_WM_UNIT_PRESET_TEXT" val="2015"/>
  <p:tag name="KSO_WM_UNIT_VALUE" val="2"/>
  <p:tag name="KSO_WM_UNIT_HIGHLIGHT" val="0"/>
  <p:tag name="KSO_WM_UNIT_COMPATIBLE" val="0"/>
  <p:tag name="KSO_WM_DIAGRAM_GROUP_CODE" val="m1-1"/>
  <p:tag name="KSO_WM_UNIT_TYPE" val="m_h_a"/>
  <p:tag name="KSO_WM_UNIT_INDEX" val="1_1_1"/>
  <p:tag name="KSO_WM_UNIT_ID" val="diagram20191579_2*m_h_a*1_1_1"/>
  <p:tag name="KSO_WM_TEMPLATE_CATEGORY" val="diagram"/>
  <p:tag name="KSO_WM_TEMPLATE_INDEX" val="20191579"/>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UNIT_TIMELINE_IDINGROUP" val="6"/>
  <p:tag name="KSO_WM_UNIT_TIMELINE_EMPHASIS_ID" val="5"/>
  <p:tag name="KSO_WM_UNIT_ISCONTENTSTITLE" val="0"/>
  <p:tag name="KSO_WM_UNIT_PRESET_TEXT" val="事件内容标题"/>
  <p:tag name="KSO_WM_UNIT_VALUE" val="7"/>
  <p:tag name="KSO_WM_UNIT_HIGHLIGHT" val="0"/>
  <p:tag name="KSO_WM_UNIT_COMPATIBLE" val="0"/>
  <p:tag name="KSO_WM_DIAGRAM_GROUP_CODE" val="m1-1"/>
  <p:tag name="KSO_WM_UNIT_TYPE" val="m_h_h_a"/>
  <p:tag name="KSO_WM_UNIT_INDEX" val="1_1_1_1"/>
  <p:tag name="KSO_WM_UNIT_ID" val="diagram20191579_2*m_h_h_a*1_1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UNIT_TIMELINE_IDINGROUP" val="1"/>
  <p:tag name="KSO_WM_UNIT_TIMELINE_EMPHASIS_ID" val="1"/>
  <p:tag name="KSO_WM_UNIT_HIGHLIGHT" val="0"/>
  <p:tag name="KSO_WM_UNIT_COMPATIBLE" val="0"/>
  <p:tag name="KSO_WM_DIAGRAM_GROUP_CODE" val="m1-1"/>
  <p:tag name="KSO_WM_UNIT_TYPE" val="m_i"/>
  <p:tag name="KSO_WM_UNIT_INDEX" val="1_1"/>
  <p:tag name="KSO_WM_UNIT_ID" val="diagram20191579_2*m_i*1_1"/>
  <p:tag name="KSO_WM_TEMPLATE_CATEGORY" val="diagram"/>
  <p:tag name="KSO_WM_TEMPLATE_INDEX" val="20191579"/>
  <p:tag name="KSO_WM_UNIT_LAYERLEVEL" val="1_1"/>
  <p:tag name="KSO_WM_TAG_VERSION" val="1.0"/>
  <p:tag name="KSO_WM_BEAUTIFY_FLAG" val="#wm#"/>
  <p:tag name="KSO_WM_UNIT_LINE_FORE_SCHEMECOLOR_INDEX" val="6"/>
  <p:tag name="KSO_WM_UNIT_LINE_FILL_TYPE" val="2"/>
  <p:tag name="KSO_WM_UNIT_USESOURCEFORMAT_APPLY" val="1"/>
</p:tagLst>
</file>

<file path=ppt/tags/tag20.xml><?xml version="1.0" encoding="utf-8"?>
<p:tagLst xmlns:a="http://schemas.openxmlformats.org/drawingml/2006/main" xmlns:r="http://schemas.openxmlformats.org/officeDocument/2006/relationships" xmlns:p="http://schemas.openxmlformats.org/presentationml/2006/main">
  <p:tag name="KSO_WM_UNIT_TIMELINE_IDINGROUP" val="7"/>
  <p:tag name="KSO_WM_UNIT_TIMELINE_EMPHASIS_ID" val="6"/>
  <p:tag name="KSO_WM_UNIT_PRESET_TEXT" val="简单地描述该时间点发生的一些事件"/>
  <p:tag name="KSO_WM_UNIT_VALUE" val="24"/>
  <p:tag name="KSO_WM_UNIT_HIGHLIGHT" val="0"/>
  <p:tag name="KSO_WM_UNIT_COMPATIBLE" val="0"/>
  <p:tag name="KSO_WM_DIAGRAM_GROUP_CODE" val="m1-1"/>
  <p:tag name="KSO_WM_UNIT_TYPE" val="m_h_h_f"/>
  <p:tag name="KSO_WM_UNIT_INDEX" val="1_1_1_1"/>
  <p:tag name="KSO_WM_UNIT_ID" val="diagram20191579_2*m_h_h_f*1_1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UNIT_TIMELINE_IDINGROUP" val="4"/>
  <p:tag name="KSO_WM_UNIT_TIMELINE_EMPHASIS_ID" val="3"/>
  <p:tag name="KSO_WM_UNIT_HIGHLIGHT" val="0"/>
  <p:tag name="KSO_WM_UNIT_COMPATIBLE" val="0"/>
  <p:tag name="KSO_WM_DIAGRAM_GROUP_CODE" val="m1-1"/>
  <p:tag name="KSO_WM_UNIT_TYPE" val="m_h_i"/>
  <p:tag name="KSO_WM_UNIT_INDEX" val="1_2_3"/>
  <p:tag name="KSO_WM_UNIT_ID" val="diagram20191579_2*m_h_i*1_2_3"/>
  <p:tag name="KSO_WM_TEMPLATE_CATEGORY" val="diagram"/>
  <p:tag name="KSO_WM_TEMPLATE_INDEX" val="201915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UNIT_TIMELINE_IDINGROUP" val="5"/>
  <p:tag name="KSO_WM_UNIT_TIMELINE_EMPHASIS_ID" val="4"/>
  <p:tag name="KSO_WM_UNIT_ISCONTENTSTITLE" val="0"/>
  <p:tag name="KSO_WM_UNIT_PRESET_TEXT" val="2016"/>
  <p:tag name="KSO_WM_UNIT_VALUE" val="2"/>
  <p:tag name="KSO_WM_UNIT_HIGHLIGHT" val="0"/>
  <p:tag name="KSO_WM_UNIT_COMPATIBLE" val="0"/>
  <p:tag name="KSO_WM_DIAGRAM_GROUP_CODE" val="m1-1"/>
  <p:tag name="KSO_WM_UNIT_TYPE" val="m_h_a"/>
  <p:tag name="KSO_WM_UNIT_INDEX" val="1_2_1"/>
  <p:tag name="KSO_WM_UNIT_ID" val="diagram20191579_2*m_h_a*1_2_1"/>
  <p:tag name="KSO_WM_TEMPLATE_CATEGORY" val="diagram"/>
  <p:tag name="KSO_WM_TEMPLATE_INDEX" val="20191579"/>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3.xml><?xml version="1.0" encoding="utf-8"?>
<p:tagLst xmlns:a="http://schemas.openxmlformats.org/drawingml/2006/main" xmlns:r="http://schemas.openxmlformats.org/officeDocument/2006/relationships" xmlns:p="http://schemas.openxmlformats.org/presentationml/2006/main">
  <p:tag name="KSO_WM_UNIT_TIMELINE_IDINGROUP" val="2"/>
  <p:tag name="KSO_WM_UNIT_TIMELINE_EMPHASIS_ID" val="1"/>
  <p:tag name="KSO_WM_UNIT_HIGHLIGHT" val="0"/>
  <p:tag name="KSO_WM_UNIT_COMPATIBLE" val="0"/>
  <p:tag name="KSO_WM_DIAGRAM_GROUP_CODE" val="m1-1"/>
  <p:tag name="KSO_WM_UNIT_TYPE" val="m_h_i"/>
  <p:tag name="KSO_WM_UNIT_INDEX" val="1_2_1"/>
  <p:tag name="KSO_WM_UNIT_ID" val="diagram20191579_2*m_h_i*1_2_1"/>
  <p:tag name="KSO_WM_TEMPLATE_CATEGORY" val="diagram"/>
  <p:tag name="KSO_WM_TEMPLATE_INDEX" val="201915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UNIT_TIMELINE_IDINGROUP" val="3"/>
  <p:tag name="KSO_WM_UNIT_TIMELINE_EMPHASIS_ID" val="2"/>
  <p:tag name="KSO_WM_UNIT_HIGHLIGHT" val="0"/>
  <p:tag name="KSO_WM_UNIT_COMPATIBLE" val="0"/>
  <p:tag name="KSO_WM_DIAGRAM_GROUP_CODE" val="m1-1"/>
  <p:tag name="KSO_WM_UNIT_TYPE" val="m_h_i"/>
  <p:tag name="KSO_WM_UNIT_INDEX" val="1_2_2"/>
  <p:tag name="KSO_WM_UNIT_ID" val="diagram20191579_2*m_h_i*1_2_2"/>
  <p:tag name="KSO_WM_TEMPLATE_CATEGORY" val="diagram"/>
  <p:tag name="KSO_WM_TEMPLATE_INDEX" val="20191579"/>
  <p:tag name="KSO_WM_UNIT_LAYERLEVEL" val="1_1_1"/>
  <p:tag name="KSO_WM_TAG_VERSION" val="1.0"/>
  <p:tag name="KSO_WM_BEAUTIFY_FLAG" val="#wm#"/>
  <p:tag name="KSO_WM_UNIT_LINE_FORE_SCHEMECOLOR_INDEX" val="6"/>
  <p:tag name="KSO_WM_UNIT_LINE_FILL_TYPE" val="2"/>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UNIT_TIMELINE_IDINGROUP" val="6"/>
  <p:tag name="KSO_WM_UNIT_TIMELINE_EMPHASIS_ID" val="5"/>
  <p:tag name="KSO_WM_UNIT_ISCONTENTSTITLE" val="0"/>
  <p:tag name="KSO_WM_UNIT_PRESET_TEXT" val="事件内容标题"/>
  <p:tag name="KSO_WM_UNIT_VALUE" val="7"/>
  <p:tag name="KSO_WM_UNIT_HIGHLIGHT" val="0"/>
  <p:tag name="KSO_WM_UNIT_COMPATIBLE" val="0"/>
  <p:tag name="KSO_WM_DIAGRAM_GROUP_CODE" val="m1-1"/>
  <p:tag name="KSO_WM_UNIT_TYPE" val="m_h_h_a"/>
  <p:tag name="KSO_WM_UNIT_INDEX" val="1_2_1_1"/>
  <p:tag name="KSO_WM_UNIT_ID" val="diagram20191579_2*m_h_h_a*1_2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UNIT_TIMELINE_IDINGROUP" val="7"/>
  <p:tag name="KSO_WM_UNIT_TIMELINE_EMPHASIS_ID" val="6"/>
  <p:tag name="KSO_WM_UNIT_PRESET_TEXT" val="简单地描述该时间点发生的一些事件"/>
  <p:tag name="KSO_WM_UNIT_VALUE" val="24"/>
  <p:tag name="KSO_WM_UNIT_HIGHLIGHT" val="0"/>
  <p:tag name="KSO_WM_UNIT_COMPATIBLE" val="0"/>
  <p:tag name="KSO_WM_DIAGRAM_GROUP_CODE" val="m1-1"/>
  <p:tag name="KSO_WM_UNIT_TYPE" val="m_h_h_f"/>
  <p:tag name="KSO_WM_UNIT_INDEX" val="1_2_1_1"/>
  <p:tag name="KSO_WM_UNIT_ID" val="diagram20191579_2*m_h_h_f*1_2_1_1"/>
  <p:tag name="KSO_WM_TEMPLATE_CATEGORY" val="diagram"/>
  <p:tag name="KSO_WM_TEMPLATE_INDEX" val="20191579"/>
  <p:tag name="KSO_WM_UNIT_LAYERLEVEL" val="1_1_1_1"/>
  <p:tag name="KSO_WM_TAG_VERSION" val="1.0"/>
  <p:tag name="KSO_WM_BEAUTIFY_FLAG" val="#wm#"/>
  <p:tag name="KSO_WM_UNIT_TEXT_FILL_FORE_SCHEMECOLOR_INDEX" val="13"/>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UNIT_TIMELINE_IDINGROUP" val="1"/>
  <p:tag name="KSO_WM_UNIT_TIMELINE_EMPHASIS_ID" val="2"/>
  <p:tag name="KSO_WM_UNIT_HIGHLIGHT" val="0"/>
  <p:tag name="KSO_WM_UNIT_COMPATIBLE" val="0"/>
  <p:tag name="KSO_WM_DIAGRAM_GROUP_CODE" val="m1-1"/>
  <p:tag name="KSO_WM_UNIT_TYPE" val="m_i"/>
  <p:tag name="KSO_WM_UNIT_INDEX" val="1_2"/>
  <p:tag name="KSO_WM_UNIT_ID" val="diagram20191579_2*m_i*1_2"/>
  <p:tag name="KSO_WM_TEMPLATE_CATEGORY" val="diagram"/>
  <p:tag name="KSO_WM_TEMPLATE_INDEX" val="20191579"/>
  <p:tag name="KSO_WM_UNIT_LAYERLEVEL" val="1_1"/>
  <p:tag name="KSO_WM_TAG_VERSION" val="1.0"/>
  <p:tag name="KSO_WM_BEAUTIFY_FLAG" val="#wm#"/>
  <p:tag name="KSO_WM_UNIT_LINE_FORE_SCHEMECOLOR_INDEX" val="7"/>
  <p:tag name="KSO_WM_UNIT_LINE_FILL_TYPE" val="2"/>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UNIT_TIMELINE_IDINGROUP" val="2"/>
  <p:tag name="KSO_WM_UNIT_TIMELINE_EMPHASIS_ID" val="1"/>
  <p:tag name="KSO_WM_UNIT_HIGHLIGHT" val="0"/>
  <p:tag name="KSO_WM_UNIT_COMPATIBLE" val="0"/>
  <p:tag name="KSO_WM_DIAGRAM_GROUP_CODE" val="m1-1"/>
  <p:tag name="KSO_WM_UNIT_TYPE" val="m_h_i"/>
  <p:tag name="KSO_WM_UNIT_INDEX" val="1_4_1"/>
  <p:tag name="KSO_WM_UNIT_ID" val="diagram20191579_2*m_h_i*1_4_1"/>
  <p:tag name="KSO_WM_TEMPLATE_CATEGORY" val="diagram"/>
  <p:tag name="KSO_WM_TEMPLATE_INDEX" val="201915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UNIT_TIMELINE_IDINGROUP" val="3"/>
  <p:tag name="KSO_WM_UNIT_TIMELINE_EMPHASIS_ID" val="2"/>
  <p:tag name="KSO_WM_UNIT_HIGHLIGHT" val="0"/>
  <p:tag name="KSO_WM_UNIT_COMPATIBLE" val="0"/>
  <p:tag name="KSO_WM_DIAGRAM_GROUP_CODE" val="m1-1"/>
  <p:tag name="KSO_WM_UNIT_TYPE" val="m_h_i"/>
  <p:tag name="KSO_WM_UNIT_INDEX" val="1_4_2"/>
  <p:tag name="KSO_WM_UNIT_ID" val="diagram20191579_2*m_h_i*1_4_2"/>
  <p:tag name="KSO_WM_TEMPLATE_CATEGORY" val="diagram"/>
  <p:tag name="KSO_WM_TEMPLATE_INDEX" val="20191579"/>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TotalTime>
  <Words>4746</Words>
  <Application>Microsoft Office PowerPoint</Application>
  <PresentationFormat>全屏显示(16:9)</PresentationFormat>
  <Paragraphs>324</Paragraphs>
  <Slides>30</Slides>
  <Notes>8</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范志慧</dc:creator>
  <cp:lastModifiedBy>HSG</cp:lastModifiedBy>
  <cp:revision>110</cp:revision>
  <dcterms:created xsi:type="dcterms:W3CDTF">2019-02-28T06:16:00Z</dcterms:created>
  <dcterms:modified xsi:type="dcterms:W3CDTF">2019-04-22T08:23:21Z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